
<file path=[Content_Types].xml><?xml version="1.0" encoding="utf-8"?>
<Types xmlns="http://schemas.openxmlformats.org/package/2006/content-types">
  <Default Extension="fntdata" ContentType="application/x-fontdata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59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5143500" type="screen16x9"/>
  <p:notesSz cx="6858000" cy="9144000"/>
  <p:embeddedFontLst>
    <p:embeddedFont>
      <p:font typeface="Raleway" panose="020B0604020202020204" charset="0"/>
      <p:regular r:id="rId10"/>
      <p:bold r:id="rId11"/>
      <p:italic r:id="rId12"/>
      <p:boldItalic r:id="rId13"/>
    </p:embeddedFont>
    <p:embeddedFont>
      <p:font typeface="Source Sans Pro" panose="020B0503030403020204" pitchFamily="34" charset="0"/>
      <p:regular r:id="rId14"/>
      <p:bold r:id="rId15"/>
      <p:italic r:id="rId16"/>
      <p:boldItalic r:id="rId17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85AD31C3-D26B-C2B6-9BD3-FD77FFA9A1F7}" v="19" dt="2021-03-10T17:30:48.146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 snapToGrid="0">
      <p:cViewPr varScale="1">
        <p:scale>
          <a:sx n="100" d="100"/>
          <a:sy n="100" d="100"/>
        </p:scale>
        <p:origin x="0" y="0"/>
      </p:cViewPr>
      <p:guideLst>
        <p:guide orient="horz" pos="1620"/>
        <p:guide pos="2880"/>
      </p:guideLst>
    </p:cSldViewPr>
  </p:slideViewPr>
  <p:gridSpacing cx="76200" cy="76200"/>
</p:viewPr>
</file>

<file path=ppt/_rels/presentation.xml.rels>&#65279;<?xml version="1.0" encoding="utf-8"?><Relationships xmlns="http://schemas.openxmlformats.org/package/2006/relationships"><Relationship Type="http://schemas.openxmlformats.org/officeDocument/2006/relationships/slide" Target="slides/slide7.xml" Id="rId8" /><Relationship Type="http://schemas.openxmlformats.org/officeDocument/2006/relationships/font" Target="fonts/font4.fntdata" Id="rId13" /><Relationship Type="http://schemas.openxmlformats.org/officeDocument/2006/relationships/presProps" Target="presProps.xml" Id="rId18" /><Relationship Type="http://schemas.openxmlformats.org/officeDocument/2006/relationships/slide" Target="slides/slide2.xml" Id="rId3" /><Relationship Type="http://schemas.openxmlformats.org/officeDocument/2006/relationships/tableStyles" Target="tableStyles.xml" Id="rId21" /><Relationship Type="http://schemas.openxmlformats.org/officeDocument/2006/relationships/slide" Target="slides/slide6.xml" Id="rId7" /><Relationship Type="http://schemas.openxmlformats.org/officeDocument/2006/relationships/font" Target="fonts/font3.fntdata" Id="rId12" /><Relationship Type="http://schemas.openxmlformats.org/officeDocument/2006/relationships/font" Target="fonts/font8.fntdata" Id="rId17" /><Relationship Type="http://schemas.openxmlformats.org/officeDocument/2006/relationships/slide" Target="slides/slide1.xml" Id="rId2" /><Relationship Type="http://schemas.openxmlformats.org/officeDocument/2006/relationships/font" Target="fonts/font7.fntdata" Id="rId16" /><Relationship Type="http://schemas.openxmlformats.org/officeDocument/2006/relationships/theme" Target="theme/theme1.xml" Id="rId20" /><Relationship Type="http://schemas.openxmlformats.org/officeDocument/2006/relationships/slideMaster" Target="slideMasters/slideMaster1.xml" Id="rId1" /><Relationship Type="http://schemas.openxmlformats.org/officeDocument/2006/relationships/slide" Target="slides/slide5.xml" Id="rId6" /><Relationship Type="http://schemas.openxmlformats.org/officeDocument/2006/relationships/font" Target="fonts/font2.fntdata" Id="rId11" /><Relationship Type="http://schemas.openxmlformats.org/officeDocument/2006/relationships/slide" Target="slides/slide4.xml" Id="rId5" /><Relationship Type="http://schemas.openxmlformats.org/officeDocument/2006/relationships/font" Target="fonts/font6.fntdata" Id="rId15" /><Relationship Type="http://schemas.microsoft.com/office/2015/10/relationships/revisionInfo" Target="revisionInfo.xml" Id="rId23" /><Relationship Type="http://schemas.openxmlformats.org/officeDocument/2006/relationships/font" Target="fonts/font1.fntdata" Id="rId10" /><Relationship Type="http://schemas.openxmlformats.org/officeDocument/2006/relationships/viewProps" Target="viewProps.xml" Id="rId19" /><Relationship Type="http://schemas.openxmlformats.org/officeDocument/2006/relationships/slide" Target="slides/slide3.xml" Id="rId4" /><Relationship Type="http://schemas.openxmlformats.org/officeDocument/2006/relationships/notesMaster" Target="notesMasters/notesMaster1.xml" Id="rId9" /><Relationship Type="http://schemas.openxmlformats.org/officeDocument/2006/relationships/font" Target="fonts/font5.fntdata" Id="rId14" 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381300" y="685800"/>
            <a:ext cx="609607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6" name="Google Shape;56;p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7e68c47d01_0_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7e68c47d01_0_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g7e68c47d01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5" name="Google Shape;75;g7e68c47d01_0_1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g7e68c47d01_0_6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0" name="Google Shape;80;g7e68c47d01_0_67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Google Shape;86;g7e68c47d01_0_7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87" name="Google Shape;87;g7e68c47d01_0_73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g7e68c47d01_0_7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4" name="Google Shape;94;g7e68c47d01_0_7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7e68c47d01_0_8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0" name="Google Shape;100;g7e68c47d01_0_88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slide" type="title">
  <p:cSld name="TITLE">
    <p:spTree>
      <p:nvGrpSpPr>
        <p:cNvPr id="1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" name="Google Shape;11;p2"/>
          <p:cNvSpPr txBox="1">
            <a:spLocks noGrp="1"/>
          </p:cNvSpPr>
          <p:nvPr>
            <p:ph type="ctrTitle"/>
          </p:nvPr>
        </p:nvSpPr>
        <p:spPr>
          <a:xfrm>
            <a:off x="485875" y="264475"/>
            <a:ext cx="8183700" cy="147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subTitle" idx="1"/>
          </p:nvPr>
        </p:nvSpPr>
        <p:spPr>
          <a:xfrm>
            <a:off x="485875" y="1738075"/>
            <a:ext cx="8183700" cy="8610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ig number">
  <p:cSld name="BIG_NUMBER">
    <p:spTree>
      <p:nvGrpSpPr>
        <p:cNvPr id="1" name="Shape 4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Google Shape;48;p11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49" name="Google Shape;49;p11"/>
          <p:cNvSpPr txBox="1">
            <a:spLocks noGrp="1"/>
          </p:cNvSpPr>
          <p:nvPr>
            <p:ph type="title" hasCustomPrompt="1"/>
          </p:nvPr>
        </p:nvSpPr>
        <p:spPr>
          <a:xfrm>
            <a:off x="311700" y="743001"/>
            <a:ext cx="8520600" cy="20064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Font typeface="Source Sans Pro"/>
              <a:buNone/>
              <a:defRPr sz="12000"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r>
              <a:t>xx%</a:t>
            </a:r>
          </a:p>
        </p:txBody>
      </p:sp>
      <p:sp>
        <p:nvSpPr>
          <p:cNvPr id="50" name="Google Shape;50;p11"/>
          <p:cNvSpPr txBox="1">
            <a:spLocks noGrp="1"/>
          </p:cNvSpPr>
          <p:nvPr>
            <p:ph type="body" idx="1"/>
          </p:nvPr>
        </p:nvSpPr>
        <p:spPr>
          <a:xfrm>
            <a:off x="311700" y="2845182"/>
            <a:ext cx="8520600" cy="1300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 algn="ctr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 algn="ctr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 algn="ctr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51" name="Google Shape;51;p1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header" type="secHead">
  <p:cSld name="SECTION_HEADER">
    <p:spTree>
      <p:nvGrpSpPr>
        <p:cNvPr id="1" name="Shape 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Google Shape;15;p3"/>
          <p:cNvSpPr/>
          <p:nvPr/>
        </p:nvSpPr>
        <p:spPr>
          <a:xfrm>
            <a:off x="80700" y="2651100"/>
            <a:ext cx="8982600" cy="2411700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485875" y="1714500"/>
            <a:ext cx="8183700" cy="78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body" type="tx">
  <p:cSld name="TITLE_AND_BODY"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0" name="Google Shape;20;p4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SzPts val="1400"/>
              <a:buChar char="■"/>
              <a:defRPr/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SzPts val="1400"/>
              <a:buChar char="●"/>
              <a:defRPr/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SzPts val="1400"/>
              <a:buChar char="○"/>
              <a:defRPr/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SzPts val="1400"/>
              <a:buChar char="■"/>
              <a:defRPr/>
            </a:lvl9pPr>
          </a:lstStyle>
          <a:p>
            <a:endParaRPr/>
          </a:p>
        </p:txBody>
      </p:sp>
      <p:sp>
        <p:nvSpPr>
          <p:cNvPr id="21" name="Google Shape;21;p4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and two columns" type="twoColTx">
  <p:cSld name="TITLE_AND_TWO_COLUMNS"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Google Shape;23;p5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4" name="Google Shape;24;p5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5" name="Google Shape;25;p5"/>
          <p:cNvSpPr txBox="1">
            <a:spLocks noGrp="1"/>
          </p:cNvSpPr>
          <p:nvPr>
            <p:ph type="body" idx="2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175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26" name="Google Shape;26;p5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Title only" type="titleOnly">
  <p:cSld name="TITLE_ONLY"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000"/>
              <a:buNone/>
              <a:defRPr/>
            </a:lvl9pPr>
          </a:lstStyle>
          <a:p>
            <a:endParaRPr/>
          </a:p>
        </p:txBody>
      </p:sp>
      <p:sp>
        <p:nvSpPr>
          <p:cNvPr id="29" name="Google Shape;29;p6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One column text">
  <p:cSld name="ONE_COLUMN_TEXT">
    <p:spTree>
      <p:nvGrpSpPr>
        <p:cNvPr id="1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7"/>
          <p:cNvSpPr txBox="1">
            <a:spLocks noGrp="1"/>
          </p:cNvSpPr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>
            <a:endParaRPr/>
          </a:p>
        </p:txBody>
      </p:sp>
      <p:sp>
        <p:nvSpPr>
          <p:cNvPr id="32" name="Google Shape;32;p7"/>
          <p:cNvSpPr txBox="1">
            <a:spLocks noGrp="1"/>
          </p:cNvSpPr>
          <p:nvPr>
            <p:ph type="body" idx="1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04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marL="914400" lvl="1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2pPr>
            <a:lvl3pPr marL="1371600" lvl="2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3pPr>
            <a:lvl4pPr marL="1828800" lvl="3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4pPr>
            <a:lvl5pPr marL="2286000" lvl="4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5pPr>
            <a:lvl6pPr marL="2743200" lvl="5" indent="-304800">
              <a:spcBef>
                <a:spcPts val="1600"/>
              </a:spcBef>
              <a:spcAft>
                <a:spcPts val="0"/>
              </a:spcAft>
              <a:buSzPts val="1200"/>
              <a:buChar char="■"/>
              <a:defRPr sz="1200"/>
            </a:lvl6pPr>
            <a:lvl7pPr marL="3200400" lvl="6" indent="-304800">
              <a:spcBef>
                <a:spcPts val="1600"/>
              </a:spcBef>
              <a:spcAft>
                <a:spcPts val="0"/>
              </a:spcAft>
              <a:buSzPts val="1200"/>
              <a:buChar char="●"/>
              <a:defRPr sz="1200"/>
            </a:lvl7pPr>
            <a:lvl8pPr marL="3657600" lvl="7" indent="-304800">
              <a:spcBef>
                <a:spcPts val="1600"/>
              </a:spcBef>
              <a:spcAft>
                <a:spcPts val="0"/>
              </a:spcAft>
              <a:buSzPts val="1200"/>
              <a:buChar char="○"/>
              <a:defRPr sz="1200"/>
            </a:lvl8pPr>
            <a:lvl9pPr marL="4114800" lvl="8" indent="-304800">
              <a:spcBef>
                <a:spcPts val="1600"/>
              </a:spcBef>
              <a:spcAft>
                <a:spcPts val="1600"/>
              </a:spcAft>
              <a:buSzPts val="1200"/>
              <a:buChar char="■"/>
              <a:defRPr sz="1200"/>
            </a:lvl9pPr>
          </a:lstStyle>
          <a:p>
            <a:endParaRPr/>
          </a:p>
        </p:txBody>
      </p:sp>
      <p:sp>
        <p:nvSpPr>
          <p:cNvPr id="33" name="Google Shape;33;p7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Main point">
  <p:cSld name="MAIN_POINT">
    <p:bg>
      <p:bgPr>
        <a:solidFill>
          <a:schemeClr val="accent5"/>
        </a:solidFill>
        <a:effectLst/>
      </p:bgPr>
    </p:bg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Google Shape;35;p8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4800"/>
              <a:buNone/>
              <a:defRPr sz="4800"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36" name="Google Shape;36;p8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Section title and description">
  <p:cSld name="SECTION_TITLE_AND_DESCRIPTION">
    <p:spTree>
      <p:nvGrpSpPr>
        <p:cNvPr id="1" name="Shape 3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" name="Google Shape;38;p9"/>
          <p:cNvSpPr/>
          <p:nvPr/>
        </p:nvSpPr>
        <p:spPr>
          <a:xfrm>
            <a:off x="4636800" y="80700"/>
            <a:ext cx="4426500" cy="49821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cxnSp>
        <p:nvCxnSpPr>
          <p:cNvPr id="39" name="Google Shape;39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w="19050" cap="flat" cmpd="sng">
            <a:solidFill>
              <a:schemeClr val="lt1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40" name="Google Shape;40;p9"/>
          <p:cNvSpPr txBox="1">
            <a:spLocks noGrp="1"/>
          </p:cNvSpPr>
          <p:nvPr>
            <p:ph type="title"/>
          </p:nvPr>
        </p:nvSpPr>
        <p:spPr>
          <a:xfrm>
            <a:off x="265500" y="1181700"/>
            <a:ext cx="4045200" cy="15336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1pPr>
            <a:lvl2pPr lvl="1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2pPr>
            <a:lvl3pPr lvl="2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3pPr>
            <a:lvl4pPr lvl="3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4pPr>
            <a:lvl5pPr lvl="4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5pPr>
            <a:lvl6pPr lvl="5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6pPr>
            <a:lvl7pPr lvl="6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7pPr>
            <a:lvl8pPr lvl="7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8pPr>
            <a:lvl9pPr lvl="8" algn="ctr">
              <a:spcBef>
                <a:spcPts val="0"/>
              </a:spcBef>
              <a:spcAft>
                <a:spcPts val="0"/>
              </a:spcAft>
              <a:buSzPts val="3800"/>
              <a:buNone/>
              <a:defRPr sz="3800"/>
            </a:lvl9pPr>
          </a:lstStyle>
          <a:p>
            <a:endParaRPr/>
          </a:p>
        </p:txBody>
      </p:sp>
      <p:sp>
        <p:nvSpPr>
          <p:cNvPr id="41" name="Google Shape;41;p9"/>
          <p:cNvSpPr txBox="1">
            <a:spLocks noGrp="1"/>
          </p:cNvSpPr>
          <p:nvPr>
            <p:ph type="subTitle" idx="1"/>
          </p:nvPr>
        </p:nvSpPr>
        <p:spPr>
          <a:xfrm>
            <a:off x="265500" y="2769001"/>
            <a:ext cx="4045200" cy="13455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>
            <a:endParaRPr/>
          </a:p>
        </p:txBody>
      </p:sp>
      <p:sp>
        <p:nvSpPr>
          <p:cNvPr id="42" name="Google Shape;42;p9"/>
          <p:cNvSpPr txBox="1">
            <a:spLocks noGrp="1"/>
          </p:cNvSpPr>
          <p:nvPr>
            <p:ph type="body" idx="2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3429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marL="914400" lvl="1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marL="1371600" lvl="2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marL="1828800" lvl="3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marL="2286000" lvl="4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marL="2743200" lvl="5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marL="3200400" lvl="6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marL="3657600" lvl="7" indent="-317500">
              <a:spcBef>
                <a:spcPts val="160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marL="4114800" lvl="8" indent="-317500">
              <a:spcBef>
                <a:spcPts val="1600"/>
              </a:spcBef>
              <a:spcAft>
                <a:spcPts val="160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>
            <a:endParaRPr/>
          </a:p>
        </p:txBody>
      </p:sp>
      <p:sp>
        <p:nvSpPr>
          <p:cNvPr id="43" name="Google Shape;43;p9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Caption">
  <p:cSld name="CAPTION_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0"/>
          <p:cNvSpPr txBox="1">
            <a:spLocks noGrp="1"/>
          </p:cNvSpPr>
          <p:nvPr>
            <p:ph type="body" idx="1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lvl="0" indent="-2286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</a:lstStyle>
          <a:p>
            <a:endParaRPr/>
          </a:p>
        </p:txBody>
      </p:sp>
      <p:sp>
        <p:nvSpPr>
          <p:cNvPr id="46" name="Google Shape;46;p10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plum"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000"/>
              <a:buFont typeface="Raleway"/>
              <a:buNone/>
              <a:defRPr sz="3000" b="1">
                <a:solidFill>
                  <a:schemeClr val="dk2"/>
                </a:solidFill>
                <a:latin typeface="Raleway"/>
                <a:ea typeface="Raleway"/>
                <a:cs typeface="Raleway"/>
                <a:sym typeface="Raleway"/>
              </a:defRPr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3429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lt2"/>
              </a:buClr>
              <a:buSzPts val="1800"/>
              <a:buFont typeface="Source Sans Pro"/>
              <a:buChar char="●"/>
              <a:defRPr sz="18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marL="914400" lvl="1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marL="1371600" lvl="2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marL="1828800" lvl="3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marL="2286000" lvl="4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marL="2743200" lvl="5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marL="3200400" lvl="6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●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marL="3657600" lvl="7" indent="-317500">
              <a:lnSpc>
                <a:spcPct val="115000"/>
              </a:lnSpc>
              <a:spcBef>
                <a:spcPts val="1600"/>
              </a:spcBef>
              <a:spcAft>
                <a:spcPts val="0"/>
              </a:spcAft>
              <a:buClr>
                <a:schemeClr val="lt2"/>
              </a:buClr>
              <a:buSzPts val="1400"/>
              <a:buFont typeface="Source Sans Pro"/>
              <a:buChar char="○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marL="4114800" lvl="8" indent="-317500">
              <a:lnSpc>
                <a:spcPct val="115000"/>
              </a:lnSpc>
              <a:spcBef>
                <a:spcPts val="1600"/>
              </a:spcBef>
              <a:spcAft>
                <a:spcPts val="1600"/>
              </a:spcAft>
              <a:buClr>
                <a:schemeClr val="lt2"/>
              </a:buClr>
              <a:buSzPts val="1400"/>
              <a:buFont typeface="Source Sans Pro"/>
              <a:buChar char="■"/>
              <a:defRPr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sldNum" idx="12"/>
          </p:nvPr>
        </p:nvSpPr>
        <p:spPr>
          <a:xfrm>
            <a:off x="8497999" y="4688759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lvl="0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1pPr>
            <a:lvl2pPr lvl="1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2pPr>
            <a:lvl3pPr lvl="2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3pPr>
            <a:lvl4pPr lvl="3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4pPr>
            <a:lvl5pPr lvl="4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5pPr>
            <a:lvl6pPr lvl="5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6pPr>
            <a:lvl7pPr lvl="6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7pPr>
            <a:lvl8pPr lvl="7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8pPr>
            <a:lvl9pPr lvl="8" algn="r">
              <a:buNone/>
              <a:defRPr sz="1000">
                <a:solidFill>
                  <a:schemeClr val="lt2"/>
                </a:solidFill>
                <a:latin typeface="Source Sans Pro"/>
                <a:ea typeface="Source Sans Pro"/>
                <a:cs typeface="Source Sans Pro"/>
                <a:sym typeface="Source Sans Pro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openpedagogy.org/open-pedagogy/" TargetMode="Externa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s://iastate.pressbooks.pub/oerstarterkit/chapter/open-pedagogy/" TargetMode="External"/><Relationship Id="rId3" Type="http://schemas.openxmlformats.org/officeDocument/2006/relationships/hyperlink" Target="http://openpedagogy.org/open-pedagogy/" TargetMode="External"/><Relationship Id="rId7" Type="http://schemas.openxmlformats.org/officeDocument/2006/relationships/hyperlink" Target="https://er.educause.edu/blogs/2018/11/the-values-of-open-pedagogy" TargetMode="Externa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Relationship Id="rId6" Type="http://schemas.openxmlformats.org/officeDocument/2006/relationships/hyperlink" Target="https://libguides.uta.edu/openped" TargetMode="External"/><Relationship Id="rId5" Type="http://schemas.openxmlformats.org/officeDocument/2006/relationships/hyperlink" Target="https://openedgroup.org/oer-enabled-pedagogy" TargetMode="External"/><Relationship Id="rId4" Type="http://schemas.openxmlformats.org/officeDocument/2006/relationships/hyperlink" Target="https://opencontent.org/blog/archives/5009" TargetMode="External"/><Relationship Id="rId9" Type="http://schemas.openxmlformats.org/officeDocument/2006/relationships/hyperlink" Target="https://press.rebus.community/makingopentextbookswithstudents/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p13"/>
          <p:cNvSpPr txBox="1">
            <a:spLocks noGrp="1"/>
          </p:cNvSpPr>
          <p:nvPr>
            <p:ph type="ctrTitle"/>
          </p:nvPr>
        </p:nvSpPr>
        <p:spPr>
          <a:xfrm>
            <a:off x="485875" y="465025"/>
            <a:ext cx="8183700" cy="2052000"/>
          </a:xfrm>
          <a:prstGeom prst="rect">
            <a:avLst/>
          </a:prstGeom>
        </p:spPr>
        <p:txBody>
          <a:bodyPr spcFirstLastPara="1" wrap="square" lIns="91425" tIns="91425" rIns="91425" bIns="91425" anchor="b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Bringing Student Work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into the Open: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Pedagogy in Action</a:t>
            </a:r>
            <a:endParaRPr/>
          </a:p>
        </p:txBody>
      </p:sp>
      <p:sp>
        <p:nvSpPr>
          <p:cNvPr id="59" name="Google Shape;59;p13"/>
          <p:cNvSpPr txBox="1">
            <a:spLocks noGrp="1"/>
          </p:cNvSpPr>
          <p:nvPr>
            <p:ph type="subTitle" idx="1"/>
          </p:nvPr>
        </p:nvSpPr>
        <p:spPr>
          <a:xfrm>
            <a:off x="485875" y="2796750"/>
            <a:ext cx="8183700" cy="16533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CCCC"/>
                </a:solidFill>
              </a:rPr>
              <a:t>Shelley Rose, Lisa Bernd, &amp; Adrienne Gosselin</a:t>
            </a:r>
            <a:endParaRPr>
              <a:solidFill>
                <a:srgbClr val="CCCCCC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n">
                <a:solidFill>
                  <a:srgbClr val="CCCCCC"/>
                </a:solidFill>
              </a:rPr>
              <a:t>Moderator: Mandi Goodsett</a:t>
            </a:r>
            <a:endParaRPr>
              <a:solidFill>
                <a:srgbClr val="CCCCCC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CCCC"/>
                </a:solidFill>
              </a:rPr>
              <a:t>Cleveland State University</a:t>
            </a:r>
            <a:endParaRPr>
              <a:solidFill>
                <a:srgbClr val="CCCCCC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>
              <a:solidFill>
                <a:srgbClr val="CCCCCC"/>
              </a:solidFill>
            </a:endParaRPr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>
                <a:solidFill>
                  <a:srgbClr val="CCCCCC"/>
                </a:solidFill>
              </a:rPr>
              <a:t>OpenCon Cleveland 2020</a:t>
            </a:r>
            <a:endParaRPr>
              <a:solidFill>
                <a:srgbClr val="CCCCCC"/>
              </a:solidFill>
            </a:endParaRPr>
          </a:p>
        </p:txBody>
      </p:sp>
      <p:pic>
        <p:nvPicPr>
          <p:cNvPr id="60" name="Google Shape;60;p13" descr="Picture shows Cleveland State University logo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202875" y="3402534"/>
            <a:ext cx="1318300" cy="1340926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Google Shape;65;p14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Today’s Panelists</a:t>
            </a:r>
            <a:endParaRPr/>
          </a:p>
        </p:txBody>
      </p:sp>
      <p:sp>
        <p:nvSpPr>
          <p:cNvPr id="66" name="Google Shape;66;p14"/>
          <p:cNvSpPr txBox="1">
            <a:spLocks noGrp="1"/>
          </p:cNvSpPr>
          <p:nvPr>
            <p:ph type="body" idx="1"/>
          </p:nvPr>
        </p:nvSpPr>
        <p:spPr>
          <a:xfrm>
            <a:off x="497900" y="3621550"/>
            <a:ext cx="2355300" cy="112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Lisa Bernd, Department of Theatre &amp; Dance</a:t>
            </a:r>
            <a:endParaRPr/>
          </a:p>
        </p:txBody>
      </p:sp>
      <p:pic>
        <p:nvPicPr>
          <p:cNvPr id="67" name="Google Shape;67;p14" descr="Picture shows panelist Lisa Bernd holding a piece of paper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6850" y="1232675"/>
            <a:ext cx="2717399" cy="217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8" name="Google Shape;68;p14" descr="Picture shows Adrienne Gosselin holding a piece of paper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11475" y="1232686"/>
            <a:ext cx="2717399" cy="2173910"/>
          </a:xfrm>
          <a:prstGeom prst="rect">
            <a:avLst/>
          </a:prstGeom>
          <a:noFill/>
          <a:ln>
            <a:noFill/>
          </a:ln>
        </p:spPr>
      </p:pic>
      <p:pic>
        <p:nvPicPr>
          <p:cNvPr id="69" name="Google Shape;69;p14" descr="Picture shows panelist Shelley Rose holding a piece of paper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06100" y="1232675"/>
            <a:ext cx="2717399" cy="2173914"/>
          </a:xfrm>
          <a:prstGeom prst="rect">
            <a:avLst/>
          </a:prstGeom>
          <a:noFill/>
          <a:ln>
            <a:noFill/>
          </a:ln>
        </p:spPr>
      </p:pic>
      <p:sp>
        <p:nvSpPr>
          <p:cNvPr id="70" name="Google Shape;70;p14"/>
          <p:cNvSpPr txBox="1">
            <a:spLocks noGrp="1"/>
          </p:cNvSpPr>
          <p:nvPr>
            <p:ph type="body" idx="1"/>
          </p:nvPr>
        </p:nvSpPr>
        <p:spPr>
          <a:xfrm>
            <a:off x="3394350" y="3621550"/>
            <a:ext cx="2355300" cy="112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Adrienne Gosselin, English Department</a:t>
            </a:r>
            <a:endParaRPr/>
          </a:p>
        </p:txBody>
      </p:sp>
      <p:sp>
        <p:nvSpPr>
          <p:cNvPr id="71" name="Google Shape;71;p14"/>
          <p:cNvSpPr txBox="1">
            <a:spLocks noGrp="1"/>
          </p:cNvSpPr>
          <p:nvPr>
            <p:ph type="body" idx="1"/>
          </p:nvPr>
        </p:nvSpPr>
        <p:spPr>
          <a:xfrm>
            <a:off x="6352700" y="3621550"/>
            <a:ext cx="2355300" cy="112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1600"/>
              </a:spcAft>
              <a:buNone/>
            </a:pPr>
            <a:r>
              <a:rPr lang="en"/>
              <a:t>Shelley Rose, History Department</a:t>
            </a:r>
            <a:endParaRPr/>
          </a:p>
        </p:txBody>
      </p:sp>
      <p:sp>
        <p:nvSpPr>
          <p:cNvPr id="72" name="Google Shape;72;p14"/>
          <p:cNvSpPr txBox="1"/>
          <p:nvPr/>
        </p:nvSpPr>
        <p:spPr>
          <a:xfrm>
            <a:off x="5928875" y="4672850"/>
            <a:ext cx="2936100" cy="33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>
                <a:solidFill>
                  <a:schemeClr val="lt2"/>
                </a:solidFill>
              </a:rPr>
              <a:t>Photographs by Heather Caprette</a:t>
            </a:r>
            <a:endParaRPr i="1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>
            <a:spLocks noGrp="1"/>
          </p:cNvSpPr>
          <p:nvPr>
            <p:ph type="title"/>
          </p:nvPr>
        </p:nvSpPr>
        <p:spPr>
          <a:xfrm>
            <a:off x="490250" y="526350"/>
            <a:ext cx="5604000" cy="4090800"/>
          </a:xfrm>
          <a:prstGeom prst="rect">
            <a:avLst/>
          </a:prstGeom>
        </p:spPr>
        <p:txBody>
          <a:bodyPr spcFirstLastPara="1" wrap="square" lIns="91425" tIns="91425" rIns="91425" bIns="91425" anchor="ctr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</a:t>
            </a:r>
            <a:endParaRPr/>
          </a:p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open pedagogy?</a:t>
            </a:r>
            <a:endParaRPr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is open pedagogy?</a:t>
            </a:r>
            <a:endParaRPr/>
          </a:p>
        </p:txBody>
      </p:sp>
      <p:sp>
        <p:nvSpPr>
          <p:cNvPr id="83" name="Google Shape;83;p16"/>
          <p:cNvSpPr txBox="1">
            <a:spLocks noGrp="1"/>
          </p:cNvSpPr>
          <p:nvPr>
            <p:ph type="body" idx="1"/>
          </p:nvPr>
        </p:nvSpPr>
        <p:spPr>
          <a:xfrm>
            <a:off x="311700" y="1452100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The use of open educational resources (OERs) in the classroom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Building more inclusive, interactive, and just educational experiences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Education that prioritizes “autonomy and interdependence; freedom and responsibility; democracy and participation” (Paquette).</a:t>
            </a:r>
            <a:endParaRPr sz="2200"/>
          </a:p>
          <a:p>
            <a:pPr marL="457200" lvl="0" indent="-368300" algn="l" rtl="0">
              <a:spcBef>
                <a:spcPts val="0"/>
              </a:spcBef>
              <a:spcAft>
                <a:spcPts val="0"/>
              </a:spcAft>
              <a:buSzPts val="2200"/>
              <a:buChar char="●"/>
            </a:pPr>
            <a:r>
              <a:rPr lang="en" sz="2200"/>
              <a:t>Moving beyond “disposable assignments” and asking students to contribute to a knowledge commons (Wiley)</a:t>
            </a:r>
            <a:endParaRPr sz="2200"/>
          </a:p>
        </p:txBody>
      </p:sp>
      <p:pic>
        <p:nvPicPr>
          <p:cNvPr id="84" name="Google Shape;84;p16" descr="Picture shows OER logo"/>
          <p:cNvPicPr preferRelativeResize="0"/>
          <p:nvPr/>
        </p:nvPicPr>
        <p:blipFill rotWithShape="1">
          <a:blip r:embed="rId3">
            <a:alphaModFix/>
          </a:blip>
          <a:srcRect b="26739"/>
          <a:stretch/>
        </p:blipFill>
        <p:spPr>
          <a:xfrm>
            <a:off x="5962475" y="260924"/>
            <a:ext cx="2710025" cy="1191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7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What are open educational practices?</a:t>
            </a:r>
            <a:endParaRPr/>
          </a:p>
        </p:txBody>
      </p:sp>
      <p:sp>
        <p:nvSpPr>
          <p:cNvPr id="90" name="Google Shape;90;p17"/>
          <p:cNvSpPr txBox="1">
            <a:spLocks noGrp="1"/>
          </p:cNvSpPr>
          <p:nvPr>
            <p:ph type="body" idx="1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sz="2000"/>
              <a:t>What does open pedagogy look like in the classroom?</a:t>
            </a:r>
            <a:endParaRPr sz="2000"/>
          </a:p>
          <a:p>
            <a:pPr marL="457200" lvl="0" indent="-355600" algn="l" rtl="0">
              <a:spcBef>
                <a:spcPts val="160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Adapt or remix OERs with your students.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Build OERs with your students.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Teach your students how to edit Wikipedia articles.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Encourage student-created learning environments.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Encourage students to use their expertise to serve communities.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Let students curate course content.</a:t>
            </a:r>
            <a:endParaRPr sz="2000"/>
          </a:p>
          <a:p>
            <a:pPr marL="457200" lvl="0" indent="-355600" algn="l" rtl="0">
              <a:spcBef>
                <a:spcPts val="0"/>
              </a:spcBef>
              <a:spcAft>
                <a:spcPts val="0"/>
              </a:spcAft>
              <a:buSzPts val="2000"/>
              <a:buChar char="●"/>
            </a:pPr>
            <a:r>
              <a:rPr lang="en" sz="2000"/>
              <a:t>Ask students critical questions about “open.”</a:t>
            </a:r>
            <a:endParaRPr sz="2000"/>
          </a:p>
          <a:p>
            <a:pPr marL="0" lvl="0" indent="0" algn="r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-- from the </a:t>
            </a:r>
            <a:r>
              <a:rPr lang="en" u="sng">
                <a:solidFill>
                  <a:schemeClr val="hlink"/>
                </a:solidFill>
                <a:hlinkClick r:id="rId3"/>
              </a:rPr>
              <a:t>Open Pedagogy Notebook</a:t>
            </a:r>
            <a:endParaRPr/>
          </a:p>
        </p:txBody>
      </p:sp>
      <p:pic>
        <p:nvPicPr>
          <p:cNvPr id="91" name="Google Shape;91;p17" descr="Picture shows a multi-colored rainbow cartoon of a human brain. The brain is divided and colored through small shapes such as triangles and squares.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52224" y="1152475"/>
            <a:ext cx="1989576" cy="207307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8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Recommended Resources</a:t>
            </a:r>
            <a:endParaRPr/>
          </a:p>
        </p:txBody>
      </p:sp>
      <p:sp>
        <p:nvSpPr>
          <p:cNvPr id="97" name="Google Shape;97;p18"/>
          <p:cNvSpPr txBox="1">
            <a:spLocks noGrp="1"/>
          </p:cNvSpPr>
          <p:nvPr>
            <p:ph type="body" idx="1"/>
          </p:nvPr>
        </p:nvSpPr>
        <p:spPr>
          <a:xfrm>
            <a:off x="311700" y="1242375"/>
            <a:ext cx="8520600" cy="3416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 u="sng">
                <a:solidFill>
                  <a:schemeClr val="hlink"/>
                </a:solidFill>
                <a:hlinkClick r:id="rId3"/>
              </a:rPr>
              <a:t>Open Pedagogy Notebook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 u="sng">
                <a:solidFill>
                  <a:schemeClr val="hlink"/>
                </a:solidFill>
                <a:hlinkClick r:id="rId4"/>
              </a:rPr>
              <a:t>OER-Enabled Pedagogy</a:t>
            </a:r>
            <a:r>
              <a:rPr lang="en" sz="2400"/>
              <a:t> according to David Wiley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 u="sng">
                <a:solidFill>
                  <a:schemeClr val="hlink"/>
                </a:solidFill>
                <a:hlinkClick r:id="rId5"/>
              </a:rPr>
              <a:t>OER-Enabled Pedagogy Examples</a:t>
            </a:r>
            <a:r>
              <a:rPr lang="en" sz="2400"/>
              <a:t> from the Open Ed Group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 u="sng">
                <a:solidFill>
                  <a:schemeClr val="hlink"/>
                </a:solidFill>
                <a:hlinkClick r:id="rId6"/>
              </a:rPr>
              <a:t>Introduction to Open Pedagogy</a:t>
            </a:r>
            <a:r>
              <a:rPr lang="en" sz="2400"/>
              <a:t> (UTA Libraries)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 u="sng">
                <a:solidFill>
                  <a:schemeClr val="hlink"/>
                </a:solidFill>
                <a:hlinkClick r:id="rId7"/>
              </a:rPr>
              <a:t>Values of Open Pedagogy</a:t>
            </a:r>
            <a:r>
              <a:rPr lang="en" sz="2400"/>
              <a:t> (Educause Review)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 u="sng">
                <a:solidFill>
                  <a:schemeClr val="hlink"/>
                </a:solidFill>
                <a:hlinkClick r:id="rId8"/>
              </a:rPr>
              <a:t>The OER Starter Kit: Open Pedagogy</a:t>
            </a:r>
            <a:r>
              <a:rPr lang="en" sz="2400"/>
              <a:t> (Iowa State University)</a:t>
            </a:r>
            <a:endParaRPr sz="2400"/>
          </a:p>
          <a:p>
            <a:pPr marL="457200" lvl="0" indent="-381000" algn="l" rtl="0">
              <a:spcBef>
                <a:spcPts val="0"/>
              </a:spcBef>
              <a:spcAft>
                <a:spcPts val="0"/>
              </a:spcAft>
              <a:buSzPts val="2400"/>
              <a:buChar char="●"/>
            </a:pPr>
            <a:r>
              <a:rPr lang="en" sz="2400" u="sng">
                <a:solidFill>
                  <a:schemeClr val="hlink"/>
                </a:solidFill>
                <a:hlinkClick r:id="rId9"/>
              </a:rPr>
              <a:t>A Guide to Making Open Textbooks with Students</a:t>
            </a:r>
            <a:r>
              <a:rPr lang="en" sz="2400"/>
              <a:t> (Rebus Community)</a:t>
            </a:r>
            <a:endParaRPr sz="240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19"/>
          <p:cNvSpPr txBox="1">
            <a:spLocks noGrp="1"/>
          </p:cNvSpPr>
          <p:nvPr>
            <p:ph type="title"/>
          </p:nvPr>
        </p:nvSpPr>
        <p:spPr>
          <a:xfrm>
            <a:off x="311700" y="445025"/>
            <a:ext cx="8520600" cy="6234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Questions?</a:t>
            </a:r>
            <a:endParaRPr/>
          </a:p>
        </p:txBody>
      </p:sp>
      <p:sp>
        <p:nvSpPr>
          <p:cNvPr id="103" name="Google Shape;103;p19"/>
          <p:cNvSpPr txBox="1">
            <a:spLocks noGrp="1"/>
          </p:cNvSpPr>
          <p:nvPr>
            <p:ph type="body" idx="1"/>
          </p:nvPr>
        </p:nvSpPr>
        <p:spPr>
          <a:xfrm>
            <a:off x="497900" y="3469150"/>
            <a:ext cx="2355300" cy="112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Lisa Bernd</a:t>
            </a:r>
            <a:endParaRPr/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l.bernd@csuohio.edu</a:t>
            </a:r>
            <a:endParaRPr/>
          </a:p>
        </p:txBody>
      </p:sp>
      <p:pic>
        <p:nvPicPr>
          <p:cNvPr id="104" name="Google Shape;104;p19" descr="Picture shows panelist Lisa Bernd holding a piece of paper.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16850" y="1232675"/>
            <a:ext cx="2717399" cy="2173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5" name="Google Shape;105;p19" descr="Picture shows panelist Adrienne Gosselin holding a piece of paper.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3211475" y="1232686"/>
            <a:ext cx="2717399" cy="217391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6" name="Google Shape;106;p19" descr="Picture shows panelist Shelley Rose holding a piece of paper.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6106100" y="1232675"/>
            <a:ext cx="2717399" cy="2173914"/>
          </a:xfrm>
          <a:prstGeom prst="rect">
            <a:avLst/>
          </a:prstGeom>
          <a:noFill/>
          <a:ln>
            <a:noFill/>
          </a:ln>
        </p:spPr>
      </p:pic>
      <p:sp>
        <p:nvSpPr>
          <p:cNvPr id="107" name="Google Shape;107;p19"/>
          <p:cNvSpPr txBox="1">
            <a:spLocks noGrp="1"/>
          </p:cNvSpPr>
          <p:nvPr>
            <p:ph type="body" idx="1"/>
          </p:nvPr>
        </p:nvSpPr>
        <p:spPr>
          <a:xfrm>
            <a:off x="3285850" y="3469150"/>
            <a:ext cx="2550900" cy="112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Adrienne Gosselin</a:t>
            </a:r>
            <a:endParaRPr/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a.gosselin@csuohio.edu</a:t>
            </a:r>
            <a:endParaRPr/>
          </a:p>
        </p:txBody>
      </p:sp>
      <p:sp>
        <p:nvSpPr>
          <p:cNvPr id="108" name="Google Shape;108;p19"/>
          <p:cNvSpPr txBox="1">
            <a:spLocks noGrp="1"/>
          </p:cNvSpPr>
          <p:nvPr>
            <p:ph type="body" idx="1"/>
          </p:nvPr>
        </p:nvSpPr>
        <p:spPr>
          <a:xfrm>
            <a:off x="6352700" y="3469150"/>
            <a:ext cx="2355300" cy="1129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ct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Shelley Rose</a:t>
            </a:r>
            <a:endParaRPr/>
          </a:p>
          <a:p>
            <a:pPr marL="0" lvl="0" indent="0" algn="ctr" rtl="0">
              <a:spcBef>
                <a:spcPts val="1600"/>
              </a:spcBef>
              <a:spcAft>
                <a:spcPts val="1600"/>
              </a:spcAft>
              <a:buNone/>
            </a:pPr>
            <a:r>
              <a:rPr lang="en"/>
              <a:t>shelley.rose@csuohio.edu</a:t>
            </a:r>
            <a:endParaRPr/>
          </a:p>
        </p:txBody>
      </p:sp>
      <p:sp>
        <p:nvSpPr>
          <p:cNvPr id="109" name="Google Shape;109;p19"/>
          <p:cNvSpPr txBox="1"/>
          <p:nvPr/>
        </p:nvSpPr>
        <p:spPr>
          <a:xfrm>
            <a:off x="6062300" y="4751350"/>
            <a:ext cx="2936100" cy="336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" i="1">
                <a:solidFill>
                  <a:schemeClr val="lt2"/>
                </a:solidFill>
              </a:rPr>
              <a:t>Photographs by Heather Caprette</a:t>
            </a:r>
            <a:endParaRPr i="1">
              <a:solidFill>
                <a:schemeClr val="lt2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lum">
  <a:themeElements>
    <a:clrScheme name="Plum">
      <a:dk1>
        <a:srgbClr val="611BB8"/>
      </a:dk1>
      <a:lt1>
        <a:srgbClr val="FFFFFF"/>
      </a:lt1>
      <a:dk2>
        <a:srgbClr val="000000"/>
      </a:dk2>
      <a:lt2>
        <a:srgbClr val="7F7F7F"/>
      </a:lt2>
      <a:accent1>
        <a:srgbClr val="333333"/>
      </a:accent1>
      <a:accent2>
        <a:srgbClr val="5E2B97"/>
      </a:accent2>
      <a:accent3>
        <a:srgbClr val="7E57C2"/>
      </a:accent3>
      <a:accent4>
        <a:srgbClr val="C77025"/>
      </a:accent4>
      <a:accent5>
        <a:srgbClr val="009688"/>
      </a:accent5>
      <a:accent6>
        <a:srgbClr val="FFD600"/>
      </a:accent6>
      <a:hlink>
        <a:srgbClr val="009688"/>
      </a:hlink>
      <a:folHlink>
        <a:srgbClr val="00968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Application>Microsoft Office PowerPoint</Application>
  <PresentationFormat>On-screen Show (16:9)</PresentationFormat>
  <Slides>7</Slides>
  <Notes>7</Notes>
  <HiddenSlides>0</HiddenSlide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Plum</vt:lpstr>
      <vt:lpstr>Bringing Student Work  into the Open:  Open Pedagogy in Action</vt:lpstr>
      <vt:lpstr>Today’s Panelists</vt:lpstr>
      <vt:lpstr>What is  open pedagogy?</vt:lpstr>
      <vt:lpstr>What is open pedagogy?</vt:lpstr>
      <vt:lpstr>What are open educational practices?</vt:lpstr>
      <vt:lpstr>Recommended Resources</vt:lpstr>
      <vt:lpstr>Questions?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Bringing Student Work  into the Open:  Open Pedagogy in Action</dc:title>
  <cp:revision>17</cp:revision>
  <dcterms:modified xsi:type="dcterms:W3CDTF">2021-03-10T17:30:48Z</dcterms:modified>
</cp:coreProperties>
</file>