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4"/>
  </p:notesMasterIdLst>
  <p:handoutMasterIdLst>
    <p:handoutMasterId r:id="rId25"/>
  </p:handoutMasterIdLst>
  <p:sldIdLst>
    <p:sldId id="279" r:id="rId2"/>
    <p:sldId id="292" r:id="rId3"/>
    <p:sldId id="280" r:id="rId4"/>
    <p:sldId id="282" r:id="rId5"/>
    <p:sldId id="300" r:id="rId6"/>
    <p:sldId id="301" r:id="rId7"/>
    <p:sldId id="258" r:id="rId8"/>
    <p:sldId id="259" r:id="rId9"/>
    <p:sldId id="297" r:id="rId10"/>
    <p:sldId id="298" r:id="rId11"/>
    <p:sldId id="299" r:id="rId12"/>
    <p:sldId id="302" r:id="rId13"/>
    <p:sldId id="303" r:id="rId14"/>
    <p:sldId id="304" r:id="rId15"/>
    <p:sldId id="294" r:id="rId16"/>
    <p:sldId id="293" r:id="rId17"/>
    <p:sldId id="276" r:id="rId18"/>
    <p:sldId id="277" r:id="rId19"/>
    <p:sldId id="278" r:id="rId20"/>
    <p:sldId id="288" r:id="rId21"/>
    <p:sldId id="291"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1358" autoAdjust="0"/>
  </p:normalViewPr>
  <p:slideViewPr>
    <p:cSldViewPr>
      <p:cViewPr varScale="1">
        <p:scale>
          <a:sx n="68" d="100"/>
          <a:sy n="68" d="100"/>
        </p:scale>
        <p:origin x="-5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BB7D-B877-46FE-99E5-86D37C18DC35}" type="datetimeFigureOut">
              <a:rPr lang="en-US" smtClean="0"/>
              <a:pPr/>
              <a:t>10/20/2010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FC587B-FC8A-45FC-AB5C-A67B2011C0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2417C-E89D-40E8-84BE-4600245A2384}" type="datetimeFigureOut">
              <a:rPr lang="en-US" smtClean="0"/>
              <a:pPr/>
              <a:t>10/20/2010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4D225-54AF-49CC-B275-C9091FC838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5100E50-5D4C-4415-8C43-D29144841EFD}" type="slidenum">
              <a:rPr lang="en-US"/>
              <a:pPr/>
              <a:t>4</a:t>
            </a:fld>
            <a:endParaRPr lang="en-US"/>
          </a:p>
        </p:txBody>
      </p:sp>
      <p:sp>
        <p:nvSpPr>
          <p:cNvPr id="4710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defTabSz="457200">
              <a:defRPr/>
            </a:pPr>
            <a:fld id="{B3C29DCE-10E2-4E5B-846E-BFD5C744AFB1}" type="slidenum">
              <a:rPr lang="en-US" sz="1200">
                <a:latin typeface="+mn-lt"/>
              </a:rPr>
              <a:pPr algn="r" defTabSz="457200">
                <a:defRPr/>
              </a:pPr>
              <a:t>4</a:t>
            </a:fld>
            <a:endParaRPr lang="en-US" sz="1200">
              <a:latin typeface="+mn-lt"/>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p:txBody>
          <a:bodyPr/>
          <a:lstStyle/>
          <a:p>
            <a:pPr marL="228600" indent="-228600" defTabSz="457200"/>
            <a:r>
              <a:rPr lang="en-US" sz="1000" dirty="0"/>
              <a:t>Developing 21st Century Skills</a:t>
            </a:r>
          </a:p>
          <a:p>
            <a:pPr marL="228600" indent="-228600" defTabSz="457200"/>
            <a:endParaRPr lang="en-US" sz="1000" dirty="0"/>
          </a:p>
          <a:p>
            <a:pPr marL="228600" indent="-228600" defTabSz="457200"/>
            <a:r>
              <a:rPr lang="en-US" sz="1000" dirty="0"/>
              <a:t>Incorporate Research Experience</a:t>
            </a:r>
          </a:p>
          <a:p>
            <a:pPr marL="228600" indent="-228600" defTabSz="457200"/>
            <a:endParaRPr lang="en-US" sz="1000" dirty="0"/>
          </a:p>
          <a:p>
            <a:pPr marL="228600" indent="-228600" defTabSz="457200"/>
            <a:r>
              <a:rPr lang="en-US" sz="1000" dirty="0"/>
              <a:t>Deliver Research Resources</a:t>
            </a:r>
          </a:p>
          <a:p>
            <a:pPr marL="228600" indent="-228600" defTabSz="457200"/>
            <a:endParaRPr lang="en-US" sz="1000" dirty="0"/>
          </a:p>
          <a:p>
            <a:pPr marL="228600" indent="-228600" defTabSz="457200"/>
            <a:r>
              <a:rPr lang="en-US" sz="1000" dirty="0"/>
              <a:t>Prepare Student Teachers</a:t>
            </a:r>
          </a:p>
          <a:p>
            <a:pPr marL="228600" indent="-228600" defTabSz="457200"/>
            <a:endParaRPr lang="en-US" sz="1000" dirty="0"/>
          </a:p>
          <a:p>
            <a:pPr marL="228600" indent="-228600" defTabSz="457200"/>
            <a:r>
              <a:rPr lang="en-US" sz="1000" dirty="0"/>
              <a:t>Partner with Groups Statewide</a:t>
            </a:r>
          </a:p>
          <a:p>
            <a:pPr marL="228600" indent="-228600" defTabSz="457200"/>
            <a:endParaRPr lang="en-US" sz="1000" dirty="0"/>
          </a:p>
          <a:p>
            <a:pPr marL="228600" indent="-228600" defTabSz="457200"/>
            <a:r>
              <a:rPr lang="en-US" sz="1000" dirty="0"/>
              <a:t>Enable Collaboration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8581CE-B147-462C-A47A-8F96A181C66E}" type="slidenum">
              <a:rPr lang="en-US"/>
              <a:pPr/>
              <a:t>5</a:t>
            </a:fld>
            <a:endParaRPr lang="en-US"/>
          </a:p>
        </p:txBody>
      </p:sp>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p:txBody>
          <a:bodyPr/>
          <a:lstStyle/>
          <a:p>
            <a:pPr>
              <a:spcBef>
                <a:spcPct val="0"/>
              </a:spcBef>
            </a:pPr>
            <a:r>
              <a:rPr lang="en-US"/>
              <a:t>The great news is that TRAILS can help answer the questions about how well your students use information.</a:t>
            </a:r>
          </a:p>
          <a:p>
            <a:pPr>
              <a:spcBef>
                <a:spcPct val="0"/>
              </a:spcBef>
            </a:pPr>
            <a:r>
              <a:rPr lang="en-US"/>
              <a:t>TRAILS offers free assessments that will allow you to determine the information literacy skills of each student. You will then be able to provide the appropriate instruction to insure that each is ready for their future.</a:t>
            </a:r>
          </a:p>
          <a:p>
            <a:pPr>
              <a:spcBef>
                <a:spcPct val="0"/>
              </a:spcBef>
            </a:pPr>
            <a:endParaRPr lang="en-US"/>
          </a:p>
          <a:p>
            <a:pPr>
              <a:spcBef>
                <a:spcPct val="0"/>
              </a:spcBef>
            </a:pPr>
            <a:r>
              <a:rPr lang="en-US"/>
              <a:t>The objective tests are aligned with AASL and Ohio standards.  Once students complete the test, you have immediate access to their results.   Tests are available for grades 3,6,9,and 12.  There are pre and post tests for each grade level as well as category tests.  Develop topic, identify potential sources, Develop use and revise search strategies. Evaluate sources. 5. </a:t>
            </a:r>
            <a:r>
              <a:rPr lang="en-US" b="1"/>
              <a:t>Recognize how to use information responsibly, ethically, and legally</a:t>
            </a:r>
            <a:endParaRPr lang="en-US"/>
          </a:p>
          <a:p>
            <a:pPr>
              <a:spcBef>
                <a:spcPct val="0"/>
              </a:spcBef>
            </a:pPr>
            <a:endParaRPr lang="en-US"/>
          </a:p>
        </p:txBody>
      </p:sp>
      <p:sp>
        <p:nvSpPr>
          <p:cNvPr id="21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3E758F3-75B3-4264-ACE5-869128434FB3}" type="slidenum">
              <a:rPr lang="en-US" sz="1200">
                <a:cs typeface="Arial" charset="0"/>
              </a:rPr>
              <a:pPr algn="r"/>
              <a:t>5</a:t>
            </a:fld>
            <a:endParaRPr lang="en-US"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BDF118-8468-4ADD-8BE5-76CE04218E0A}" type="slidenum">
              <a:rPr lang="en-US"/>
              <a:pPr/>
              <a:t>6</a:t>
            </a:fld>
            <a:endParaRPr lang="en-US"/>
          </a:p>
        </p:txBody>
      </p:sp>
      <p:sp>
        <p:nvSpPr>
          <p:cNvPr id="17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59" tIns="45279" rIns="90559" bIns="45279" anchor="b"/>
          <a:lstStyle/>
          <a:p>
            <a:pPr algn="r" defTabSz="904875"/>
            <a:fld id="{FE6BD335-0269-4202-982F-ABAEF31F690D}" type="slidenum">
              <a:rPr lang="en-US" sz="1200">
                <a:cs typeface="Arial" charset="0"/>
              </a:rPr>
              <a:pPr algn="r" defTabSz="904875"/>
              <a:t>6</a:t>
            </a:fld>
            <a:endParaRPr lang="en-US" sz="1200">
              <a:cs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p:txBody>
          <a:bodyPr/>
          <a:lstStyle/>
          <a:p>
            <a:pPr>
              <a:spcBef>
                <a:spcPct val="0"/>
              </a:spcBef>
            </a:pPr>
            <a:r>
              <a:rPr lang="en-US" sz="1400"/>
              <a:t>Please visit the TRAILS website and set up a free account today!  Visit TRAILS on twitter, facebook and Linked-in</a:t>
            </a:r>
          </a:p>
          <a:p>
            <a:pPr>
              <a:spcBef>
                <a:spcPct val="0"/>
              </a:spcBef>
            </a:pPr>
            <a:endParaRPr lang="en-US" sz="1300"/>
          </a:p>
          <a:p>
            <a:pPr>
              <a:spcBef>
                <a:spcPct val="0"/>
              </a:spcBef>
            </a:pPr>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99341-4BF2-4205-8674-6FA36E4EFE2F}" type="slidenum">
              <a:rPr lang="en-US"/>
              <a:pPr/>
              <a:t>7</a:t>
            </a:fld>
            <a:endParaRPr lang="en-US"/>
          </a:p>
        </p:txBody>
      </p:sp>
      <p:sp>
        <p:nvSpPr>
          <p:cNvPr id="506882" name="Rectangle 2"/>
          <p:cNvSpPr>
            <a:spLocks noGrp="1" noRot="1" noChangeAspect="1" noChangeArrowheads="1"/>
          </p:cNvSpPr>
          <p:nvPr>
            <p:ph type="sldImg"/>
          </p:nvPr>
        </p:nvSpPr>
        <p:spPr bwMode="auto">
          <a:xfrm>
            <a:off x="1160463" y="679450"/>
            <a:ext cx="4537075" cy="3402013"/>
          </a:xfrm>
          <a:prstGeom prst="rect">
            <a:avLst/>
          </a:prstGeom>
          <a:solidFill>
            <a:srgbClr val="FFFFFF"/>
          </a:solidFill>
          <a:ln>
            <a:solidFill>
              <a:srgbClr val="000000"/>
            </a:solidFill>
            <a:miter lim="800000"/>
            <a:headEnd/>
            <a:tailEnd/>
          </a:ln>
        </p:spPr>
      </p:sp>
      <p:sp>
        <p:nvSpPr>
          <p:cNvPr id="506883" name="Rectangle 3"/>
          <p:cNvSpPr>
            <a:spLocks noGrp="1" noChangeArrowheads="1"/>
          </p:cNvSpPr>
          <p:nvPr>
            <p:ph type="body" idx="1"/>
          </p:nvPr>
        </p:nvSpPr>
        <p:spPr bwMode="auto">
          <a:xfrm>
            <a:off x="904908" y="4306549"/>
            <a:ext cx="5048184" cy="4158210"/>
          </a:xfrm>
          <a:prstGeom prst="rect">
            <a:avLst/>
          </a:prstGeom>
          <a:solidFill>
            <a:srgbClr val="FFFFFF"/>
          </a:solidFill>
          <a:ln>
            <a:solidFill>
              <a:srgbClr val="000000"/>
            </a:solidFill>
            <a:miter lim="800000"/>
            <a:headEnd/>
            <a:tailEnd/>
          </a:ln>
        </p:spPr>
        <p:txBody>
          <a:bodyPr lIns="90569" tIns="45285" rIns="90569" bIns="4528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8BCC8-0318-42B7-B5D5-D54E8FF927A2}" type="slidenum">
              <a:rPr lang="en-US"/>
              <a:pPr/>
              <a:t>8</a:t>
            </a:fld>
            <a:endParaRPr lang="en-US"/>
          </a:p>
        </p:txBody>
      </p:sp>
      <p:sp>
        <p:nvSpPr>
          <p:cNvPr id="457730" name="Rectangle 2"/>
          <p:cNvSpPr>
            <a:spLocks noGrp="1" noRot="1" noChangeAspect="1" noChangeArrowheads="1"/>
          </p:cNvSpPr>
          <p:nvPr>
            <p:ph type="sldImg"/>
          </p:nvPr>
        </p:nvSpPr>
        <p:spPr bwMode="auto">
          <a:xfrm>
            <a:off x="1160463" y="679450"/>
            <a:ext cx="4537075" cy="3402013"/>
          </a:xfrm>
          <a:prstGeom prst="rect">
            <a:avLst/>
          </a:prstGeom>
          <a:solidFill>
            <a:srgbClr val="FFFFFF"/>
          </a:solidFill>
          <a:ln>
            <a:solidFill>
              <a:srgbClr val="000000"/>
            </a:solidFill>
            <a:miter lim="800000"/>
            <a:headEnd/>
            <a:tailEnd/>
          </a:ln>
        </p:spPr>
      </p:sp>
      <p:sp>
        <p:nvSpPr>
          <p:cNvPr id="457731" name="Rectangle 3"/>
          <p:cNvSpPr>
            <a:spLocks noGrp="1" noChangeArrowheads="1"/>
          </p:cNvSpPr>
          <p:nvPr>
            <p:ph type="body" idx="1"/>
          </p:nvPr>
        </p:nvSpPr>
        <p:spPr bwMode="auto">
          <a:xfrm>
            <a:off x="904908" y="4306549"/>
            <a:ext cx="5048184" cy="4158210"/>
          </a:xfrm>
          <a:prstGeom prst="rect">
            <a:avLst/>
          </a:prstGeom>
          <a:solidFill>
            <a:srgbClr val="FFFFFF"/>
          </a:solidFill>
          <a:ln>
            <a:solidFill>
              <a:srgbClr val="000000"/>
            </a:solidFill>
            <a:miter lim="800000"/>
            <a:headEnd/>
            <a:tailEnd/>
          </a:ln>
        </p:spPr>
        <p:txBody>
          <a:bodyPr lIns="90569" tIns="45285" rIns="90569" bIns="4528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4521F03-1435-4BFC-92AF-F2A14FFE8BF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1F03-1435-4BFC-92AF-F2A14FFE8BF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21F03-1435-4BFC-92AF-F2A14FFE8B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B10A82-66B0-4B31-86AD-29C9991AC1FC}"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4521F03-1435-4BFC-92AF-F2A14FFE8BF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B10A82-66B0-4B31-86AD-29C9991AC1FC}" type="datetimeFigureOut">
              <a:rPr lang="en-US" smtClean="0"/>
              <a:pPr/>
              <a:t>10/20/2010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521F03-1435-4BFC-92AF-F2A14FFE8BF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herring.44@osu.edu" TargetMode="External"/><Relationship Id="rId2" Type="http://schemas.openxmlformats.org/officeDocument/2006/relationships/hyperlink" Target="http://library.osu.edu/find/librarian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twitter.com/TRAILS_InfoLit" TargetMode="External"/><Relationship Id="rId3" Type="http://schemas.openxmlformats.org/officeDocument/2006/relationships/hyperlink" Target="http://www.trails-9.org/" TargetMode="External"/><Relationship Id="rId7" Type="http://schemas.openxmlformats.org/officeDocument/2006/relationships/image" Target="../media/image8.wmf"/><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www.facebook.com/pages/TRAILS-Free-Information-Literacy-Assessments/10150123829345008" TargetMode="External"/><Relationship Id="rId5" Type="http://schemas.openxmlformats.org/officeDocument/2006/relationships/image" Target="../media/image6.png"/><Relationship Id="rId15" Type="http://schemas.openxmlformats.org/officeDocument/2006/relationships/image" Target="../media/image13.jpe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hyperlink" Target="http://www.linkedin.com/pub/trails-information-literacy-tool/1a/389/247" TargetMode="External"/><Relationship Id="rId1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1371600"/>
          </a:xfrm>
        </p:spPr>
        <p:txBody>
          <a:bodyPr/>
          <a:lstStyle/>
          <a:p>
            <a:r>
              <a:rPr lang="en-US" dirty="0" smtClean="0"/>
              <a:t>Our Transition Mission </a:t>
            </a:r>
            <a:endParaRPr lang="en-US" dirty="0"/>
          </a:p>
        </p:txBody>
      </p:sp>
      <p:sp>
        <p:nvSpPr>
          <p:cNvPr id="3" name="Subtitle 2"/>
          <p:cNvSpPr>
            <a:spLocks noGrp="1"/>
          </p:cNvSpPr>
          <p:nvPr>
            <p:ph type="subTitle" idx="1"/>
          </p:nvPr>
        </p:nvSpPr>
        <p:spPr>
          <a:xfrm>
            <a:off x="533400" y="2590800"/>
            <a:ext cx="7854696" cy="1524000"/>
          </a:xfrm>
        </p:spPr>
        <p:txBody>
          <a:bodyPr>
            <a:normAutofit/>
          </a:bodyPr>
          <a:lstStyle/>
          <a:p>
            <a:r>
              <a:rPr lang="en-US" dirty="0" smtClean="0"/>
              <a:t>Collaborations for College Success</a:t>
            </a:r>
          </a:p>
          <a:p>
            <a:r>
              <a:rPr lang="en-US" dirty="0" smtClean="0"/>
              <a:t>OELMA Conference</a:t>
            </a:r>
          </a:p>
          <a:p>
            <a:r>
              <a:rPr lang="en-US" dirty="0" smtClean="0"/>
              <a:t> October 21, 2010 </a:t>
            </a:r>
            <a:endParaRPr lang="en-US" dirty="0"/>
          </a:p>
        </p:txBody>
      </p:sp>
      <p:sp>
        <p:nvSpPr>
          <p:cNvPr id="5" name="TextBox 4"/>
          <p:cNvSpPr txBox="1"/>
          <p:nvPr/>
        </p:nvSpPr>
        <p:spPr>
          <a:xfrm>
            <a:off x="1600200" y="4114800"/>
            <a:ext cx="7103781" cy="2554545"/>
          </a:xfrm>
          <a:prstGeom prst="rect">
            <a:avLst/>
          </a:prstGeom>
          <a:noFill/>
        </p:spPr>
        <p:txBody>
          <a:bodyPr wrap="square" rtlCol="0">
            <a:spAutoFit/>
          </a:bodyPr>
          <a:lstStyle/>
          <a:p>
            <a:r>
              <a:rPr lang="en-US" sz="2000" dirty="0" smtClean="0"/>
              <a:t>Ken </a:t>
            </a:r>
            <a:r>
              <a:rPr lang="en-US" sz="2000" dirty="0" err="1" smtClean="0"/>
              <a:t>Burhanna</a:t>
            </a:r>
            <a:r>
              <a:rPr lang="en-US" sz="2000" dirty="0" smtClean="0"/>
              <a:t>, Kent State University</a:t>
            </a:r>
          </a:p>
          <a:p>
            <a:r>
              <a:rPr lang="en-US" sz="2000" dirty="0" smtClean="0"/>
              <a:t>Deidra Herring, Ohio State University</a:t>
            </a:r>
          </a:p>
          <a:p>
            <a:r>
              <a:rPr lang="en-US" sz="2000" dirty="0" smtClean="0"/>
              <a:t>Jillian </a:t>
            </a:r>
            <a:r>
              <a:rPr lang="en-US" sz="2000" dirty="0" err="1" smtClean="0"/>
              <a:t>Maruskin</a:t>
            </a:r>
            <a:r>
              <a:rPr lang="en-US" sz="2000" dirty="0" smtClean="0"/>
              <a:t>, Ohio Wesleyan University</a:t>
            </a:r>
          </a:p>
          <a:p>
            <a:r>
              <a:rPr lang="en-US" sz="2000" dirty="0" smtClean="0"/>
              <a:t>Patricia Owen, Eastwood Local Schools </a:t>
            </a:r>
          </a:p>
          <a:p>
            <a:r>
              <a:rPr lang="en-US" sz="2000" dirty="0" smtClean="0"/>
              <a:t>Laura Piazza, </a:t>
            </a:r>
            <a:r>
              <a:rPr lang="en-US" sz="2000" dirty="0" smtClean="0">
                <a:cs typeface="Arial" pitchFamily="34" charset="0"/>
              </a:rPr>
              <a:t>Upper Arlington High School</a:t>
            </a:r>
          </a:p>
          <a:p>
            <a:r>
              <a:rPr lang="en-US" sz="2000" dirty="0" smtClean="0">
                <a:cs typeface="Arial" pitchFamily="34" charset="0"/>
              </a:rPr>
              <a:t>Jennifer </a:t>
            </a:r>
            <a:r>
              <a:rPr lang="en-US" sz="2000" dirty="0" err="1" smtClean="0">
                <a:cs typeface="Arial" pitchFamily="34" charset="0"/>
              </a:rPr>
              <a:t>Schwelik</a:t>
            </a:r>
            <a:r>
              <a:rPr lang="en-US" sz="2000" dirty="0" smtClean="0">
                <a:cs typeface="Arial" pitchFamily="34" charset="0"/>
              </a:rPr>
              <a:t>, WVIZ/PBS </a:t>
            </a:r>
            <a:r>
              <a:rPr lang="en-US" sz="2000" dirty="0" err="1" smtClean="0">
                <a:cs typeface="Arial" pitchFamily="34" charset="0"/>
              </a:rPr>
              <a:t>ideastream</a:t>
            </a:r>
            <a:r>
              <a:rPr lang="en-US" sz="2000" dirty="0" smtClean="0">
                <a:cs typeface="Arial" pitchFamily="34" charset="0"/>
              </a:rPr>
              <a:t> </a:t>
            </a:r>
          </a:p>
          <a:p>
            <a:r>
              <a:rPr lang="en-US" sz="2000" dirty="0" smtClean="0">
                <a:cs typeface="Arial" pitchFamily="34" charset="0"/>
              </a:rPr>
              <a:t>Ann Marie </a:t>
            </a:r>
            <a:r>
              <a:rPr lang="en-US" sz="2000" dirty="0" err="1" smtClean="0">
                <a:cs typeface="Arial" pitchFamily="34" charset="0"/>
              </a:rPr>
              <a:t>Smeraldi</a:t>
            </a:r>
            <a:r>
              <a:rPr lang="en-US" sz="2000" dirty="0" smtClean="0">
                <a:cs typeface="Arial" pitchFamily="34" charset="0"/>
              </a:rPr>
              <a:t>, Cleveland State University </a:t>
            </a:r>
          </a:p>
          <a:p>
            <a:r>
              <a:rPr lang="en-US" sz="2000" dirty="0" smtClean="0">
                <a:cs typeface="Arial" pitchFamily="34" charset="0"/>
              </a:rPr>
              <a:t>Beth </a:t>
            </a:r>
            <a:r>
              <a:rPr lang="en-US" sz="2000" dirty="0" err="1" smtClean="0">
                <a:cs typeface="Arial" pitchFamily="34" charset="0"/>
              </a:rPr>
              <a:t>Tumbleson</a:t>
            </a:r>
            <a:r>
              <a:rPr lang="en-US" sz="2000" dirty="0" smtClean="0">
                <a:cs typeface="Arial" pitchFamily="34" charset="0"/>
              </a:rPr>
              <a:t>, Miami University – Middletown  </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4800" y="838200"/>
            <a:ext cx="8382000" cy="2462213"/>
          </a:xfrm>
          <a:prstGeom prst="rect">
            <a:avLst/>
          </a:prstGeom>
          <a:noFill/>
          <a:ln w="9525">
            <a:noFill/>
            <a:miter lim="800000"/>
            <a:headEnd/>
            <a:tailEnd/>
          </a:ln>
        </p:spPr>
        <p:txBody>
          <a:bodyPr>
            <a:spAutoFit/>
          </a:bodyPr>
          <a:lstStyle/>
          <a:p>
            <a:r>
              <a:rPr lang="en-US" sz="2200" dirty="0">
                <a:latin typeface="Calibri" pitchFamily="34" charset="0"/>
              </a:rPr>
              <a:t>The story of what I did at EHS is spelled out in detail in the articles I've published which are all linked on my site (infowen.info) and in the </a:t>
            </a:r>
            <a:r>
              <a:rPr lang="en-US" sz="2200" dirty="0" err="1">
                <a:latin typeface="Calibri" pitchFamily="34" charset="0"/>
              </a:rPr>
              <a:t>INFOhio</a:t>
            </a:r>
            <a:r>
              <a:rPr lang="en-US" sz="2200" dirty="0">
                <a:latin typeface="Calibri" pitchFamily="34" charset="0"/>
              </a:rPr>
              <a:t> databases and hopefully you picked them up as you came in. </a:t>
            </a:r>
          </a:p>
          <a:p>
            <a:endParaRPr lang="en-US" sz="2200" dirty="0">
              <a:latin typeface="Calibri" pitchFamily="34" charset="0"/>
            </a:endParaRPr>
          </a:p>
          <a:p>
            <a:r>
              <a:rPr lang="en-US" sz="2200" dirty="0">
                <a:latin typeface="Calibri" pitchFamily="34" charset="0"/>
              </a:rPr>
              <a:t>You also picked up a bookmark that contains the checklist skills our students strive to acquire their senior year before they pack their bags for college.</a:t>
            </a:r>
          </a:p>
        </p:txBody>
      </p:sp>
      <p:pic>
        <p:nvPicPr>
          <p:cNvPr id="3075" name="Picture 4" descr="transitionchecklist.bmp"/>
          <p:cNvPicPr>
            <a:picLocks noChangeAspect="1"/>
          </p:cNvPicPr>
          <p:nvPr/>
        </p:nvPicPr>
        <p:blipFill>
          <a:blip r:embed="rId2" cstate="print"/>
          <a:srcRect/>
          <a:stretch>
            <a:fillRect/>
          </a:stretch>
        </p:blipFill>
        <p:spPr bwMode="auto">
          <a:xfrm>
            <a:off x="0" y="3336399"/>
            <a:ext cx="4897438" cy="3521601"/>
          </a:xfrm>
          <a:prstGeom prst="rect">
            <a:avLst/>
          </a:prstGeom>
          <a:noFill/>
          <a:ln w="9525">
            <a:solidFill>
              <a:schemeClr val="tx1"/>
            </a:solidFill>
            <a:miter lim="800000"/>
            <a:headEnd/>
            <a:tailEnd/>
          </a:ln>
        </p:spPr>
      </p:pic>
      <p:pic>
        <p:nvPicPr>
          <p:cNvPr id="3076" name="Picture 5" descr="trails.bmp"/>
          <p:cNvPicPr>
            <a:picLocks noChangeAspect="1"/>
          </p:cNvPicPr>
          <p:nvPr/>
        </p:nvPicPr>
        <p:blipFill>
          <a:blip r:embed="rId3" cstate="print"/>
          <a:srcRect/>
          <a:stretch>
            <a:fillRect/>
          </a:stretch>
        </p:blipFill>
        <p:spPr bwMode="auto">
          <a:xfrm>
            <a:off x="3983804" y="4648200"/>
            <a:ext cx="4931596" cy="2032000"/>
          </a:xfrm>
          <a:prstGeom prst="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closinggap.bmp"/>
          <p:cNvPicPr>
            <a:picLocks noChangeAspect="1"/>
          </p:cNvPicPr>
          <p:nvPr/>
        </p:nvPicPr>
        <p:blipFill>
          <a:blip r:embed="rId2" cstate="print"/>
          <a:srcRect/>
          <a:stretch>
            <a:fillRect/>
          </a:stretch>
        </p:blipFill>
        <p:spPr bwMode="auto">
          <a:xfrm>
            <a:off x="228600" y="1219200"/>
            <a:ext cx="5083175" cy="4394200"/>
          </a:xfrm>
          <a:prstGeom prst="rect">
            <a:avLst/>
          </a:prstGeom>
          <a:noFill/>
          <a:ln w="9525">
            <a:solidFill>
              <a:schemeClr val="tx1"/>
            </a:solidFill>
            <a:miter lim="800000"/>
            <a:headEnd/>
            <a:tailEnd/>
          </a:ln>
        </p:spPr>
      </p:pic>
      <p:sp>
        <p:nvSpPr>
          <p:cNvPr id="4099" name="TextBox 2"/>
          <p:cNvSpPr txBox="1">
            <a:spLocks noChangeArrowheads="1"/>
          </p:cNvSpPr>
          <p:nvPr/>
        </p:nvSpPr>
        <p:spPr bwMode="auto">
          <a:xfrm>
            <a:off x="5486400" y="838200"/>
            <a:ext cx="3352800" cy="5632450"/>
          </a:xfrm>
          <a:prstGeom prst="rect">
            <a:avLst/>
          </a:prstGeom>
          <a:noFill/>
          <a:ln w="9525">
            <a:noFill/>
            <a:miter lim="800000"/>
            <a:headEnd/>
            <a:tailEnd/>
          </a:ln>
        </p:spPr>
        <p:txBody>
          <a:bodyPr>
            <a:spAutoFit/>
          </a:bodyPr>
          <a:lstStyle/>
          <a:p>
            <a:r>
              <a:rPr lang="en-US" sz="2400" dirty="0">
                <a:latin typeface="Calibri" pitchFamily="34" charset="0"/>
              </a:rPr>
              <a:t>The article co-authored with an academic librarian was the basis for deciding which skills seniors need to succeed in college and evolved into the 12-13 skills listed on the bookmarks you're holding.</a:t>
            </a:r>
            <a:br>
              <a:rPr lang="en-US" sz="2400" dirty="0">
                <a:latin typeface="Calibri" pitchFamily="34" charset="0"/>
              </a:rPr>
            </a:br>
            <a:endParaRPr lang="en-US" sz="2400" dirty="0">
              <a:latin typeface="Calibri" pitchFamily="34" charset="0"/>
            </a:endParaRPr>
          </a:p>
          <a:p>
            <a:r>
              <a:rPr lang="en-US" sz="2400" dirty="0">
                <a:latin typeface="Calibri" pitchFamily="34" charset="0"/>
              </a:rPr>
              <a:t>I'm happy to answer questions/chat with any of you about my experiences now or after this session.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762000"/>
            <a:ext cx="8077200" cy="1161288"/>
          </a:xfrm>
        </p:spPr>
        <p:txBody>
          <a:bodyPr>
            <a:noAutofit/>
          </a:bodyPr>
          <a:lstStyle/>
          <a:p>
            <a:pPr eaLnBrk="1" hangingPunct="1"/>
            <a:r>
              <a:rPr lang="en-US" sz="3200" dirty="0" smtClean="0"/>
              <a:t>Top University Information Literacy Strategies Requested – Miami Middletown </a:t>
            </a:r>
          </a:p>
        </p:txBody>
      </p:sp>
      <p:sp>
        <p:nvSpPr>
          <p:cNvPr id="3" name="Content Placeholder 2"/>
          <p:cNvSpPr>
            <a:spLocks noGrp="1"/>
          </p:cNvSpPr>
          <p:nvPr>
            <p:ph idx="1"/>
          </p:nvPr>
        </p:nvSpPr>
        <p:spPr>
          <a:xfrm>
            <a:off x="228600" y="1935480"/>
            <a:ext cx="8534400" cy="461772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dirty="0" smtClean="0"/>
              <a:t>University Libraries &amp; Statewide Library Consortium</a:t>
            </a:r>
          </a:p>
          <a:p>
            <a:pPr marL="274320" indent="-274320" eaLnBrk="1" fontAlgn="auto" hangingPunct="1">
              <a:spcBef>
                <a:spcPts val="580"/>
              </a:spcBef>
              <a:spcAft>
                <a:spcPts val="0"/>
              </a:spcAft>
              <a:buFont typeface="Wingdings 2"/>
              <a:buChar char=""/>
              <a:defRPr/>
            </a:pPr>
            <a:r>
              <a:rPr lang="en-US" dirty="0" smtClean="0"/>
              <a:t>Accessing Electronic Catalogs &amp; Collections</a:t>
            </a:r>
          </a:p>
          <a:p>
            <a:pPr marL="274320" indent="-274320" eaLnBrk="1" fontAlgn="auto" hangingPunct="1">
              <a:spcBef>
                <a:spcPts val="580"/>
              </a:spcBef>
              <a:spcAft>
                <a:spcPts val="0"/>
              </a:spcAft>
              <a:buFont typeface="Wingdings 2"/>
              <a:buChar char=""/>
              <a:defRPr/>
            </a:pPr>
            <a:r>
              <a:rPr lang="en-US" dirty="0" smtClean="0"/>
              <a:t>Citing Sources &amp; Preventing Plagiarism (Tools &amp; </a:t>
            </a:r>
            <a:r>
              <a:rPr lang="en-US" dirty="0" err="1" smtClean="0"/>
              <a:t>RefWorks</a:t>
            </a:r>
            <a:r>
              <a:rPr lang="en-US" dirty="0" smtClean="0"/>
              <a:t>)</a:t>
            </a:r>
          </a:p>
          <a:p>
            <a:pPr marL="274320" indent="-274320" eaLnBrk="1" fontAlgn="auto" hangingPunct="1">
              <a:spcBef>
                <a:spcPts val="580"/>
              </a:spcBef>
              <a:spcAft>
                <a:spcPts val="0"/>
              </a:spcAft>
              <a:buFont typeface="Wingdings 2"/>
              <a:buChar char=""/>
              <a:defRPr/>
            </a:pPr>
            <a:r>
              <a:rPr lang="en-US" dirty="0" smtClean="0"/>
              <a:t>Big Picture, Context, Background Information</a:t>
            </a:r>
          </a:p>
          <a:p>
            <a:pPr marL="274320" indent="-274320" eaLnBrk="1" fontAlgn="auto" hangingPunct="1">
              <a:spcBef>
                <a:spcPts val="580"/>
              </a:spcBef>
              <a:spcAft>
                <a:spcPts val="0"/>
              </a:spcAft>
              <a:buFont typeface="Wingdings 2"/>
              <a:buChar char=""/>
              <a:defRPr/>
            </a:pPr>
            <a:r>
              <a:rPr lang="en-US" dirty="0" smtClean="0"/>
              <a:t>Narrowing Topics</a:t>
            </a:r>
          </a:p>
          <a:p>
            <a:pPr marL="274320" indent="-274320" eaLnBrk="1" fontAlgn="auto" hangingPunct="1">
              <a:spcBef>
                <a:spcPts val="580"/>
              </a:spcBef>
              <a:spcAft>
                <a:spcPts val="0"/>
              </a:spcAft>
              <a:buFont typeface="Wingdings 2"/>
              <a:buChar char=""/>
              <a:defRPr/>
            </a:pPr>
            <a:r>
              <a:rPr lang="en-US" dirty="0" smtClean="0"/>
              <a:t>Single Research Question</a:t>
            </a:r>
          </a:p>
          <a:p>
            <a:pPr marL="274320" indent="-274320" eaLnBrk="1" fontAlgn="auto" hangingPunct="1">
              <a:spcBef>
                <a:spcPts val="580"/>
              </a:spcBef>
              <a:spcAft>
                <a:spcPts val="0"/>
              </a:spcAft>
              <a:buFont typeface="Wingdings 2"/>
              <a:buChar char=""/>
              <a:defRPr/>
            </a:pPr>
            <a:r>
              <a:rPr lang="en-US" dirty="0" smtClean="0"/>
              <a:t>Search Terms:  Keyword v. Subject </a:t>
            </a:r>
          </a:p>
          <a:p>
            <a:pPr marL="274320" indent="-274320" eaLnBrk="1" fontAlgn="auto" hangingPunct="1">
              <a:spcBef>
                <a:spcPts val="580"/>
              </a:spcBef>
              <a:spcAft>
                <a:spcPts val="0"/>
              </a:spcAft>
              <a:buFont typeface="Wingdings 2"/>
              <a:buChar char=""/>
              <a:defRPr/>
            </a:pPr>
            <a:r>
              <a:rPr lang="en-US" dirty="0" smtClean="0"/>
              <a:t>Evaluating Sources:  Websites</a:t>
            </a:r>
          </a:p>
          <a:p>
            <a:pPr marL="274320" indent="-274320" eaLnBrk="1" fontAlgn="auto" hangingPunct="1">
              <a:spcBef>
                <a:spcPts val="580"/>
              </a:spcBef>
              <a:spcAft>
                <a:spcPts val="0"/>
              </a:spcAft>
              <a:buFont typeface="Wingdings 2"/>
              <a:buChar char=""/>
              <a:defRPr/>
            </a:pPr>
            <a:r>
              <a:rPr lang="en-US" dirty="0" smtClean="0"/>
              <a:t>Scholarly Sources:  Peer-Reviewed Journals</a:t>
            </a:r>
          </a:p>
          <a:p>
            <a:pPr marL="274320" indent="-274320" eaLnBrk="1" fontAlgn="auto" hangingPunct="1">
              <a:spcBef>
                <a:spcPts val="580"/>
              </a:spcBef>
              <a:spcAft>
                <a:spcPts val="0"/>
              </a:spcAft>
              <a:buFont typeface="Wingdings 2"/>
              <a:buChar char=""/>
              <a:defRPr/>
            </a:pPr>
            <a:r>
              <a:rPr lang="en-US" dirty="0" smtClean="0"/>
              <a:t>Literature Search (Database Searching)</a:t>
            </a:r>
          </a:p>
          <a:p>
            <a:pPr marL="274320" indent="-274320" eaLnBrk="1" fontAlgn="auto" hangingPunct="1">
              <a:spcBef>
                <a:spcPts val="580"/>
              </a:spcBef>
              <a:spcAft>
                <a:spcPts val="0"/>
              </a:spcAft>
              <a:buFont typeface="Wingdings 2"/>
              <a:buChar char=""/>
              <a:defRPr/>
            </a:pPr>
            <a:r>
              <a:rPr lang="en-US" dirty="0" smtClean="0"/>
              <a:t>Annotated Bibliography</a:t>
            </a:r>
          </a:p>
          <a:p>
            <a:pPr marL="274320" indent="-274320" eaLnBrk="1" fontAlgn="auto" hangingPunct="1">
              <a:spcBef>
                <a:spcPts val="58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Char char=""/>
              <a:defRPr/>
            </a:pPr>
            <a:endParaRPr lang="en-US" dirty="0"/>
          </a:p>
        </p:txBody>
      </p:sp>
      <p:sp>
        <p:nvSpPr>
          <p:cNvPr id="4" name="TextBox 3"/>
          <p:cNvSpPr txBox="1"/>
          <p:nvPr/>
        </p:nvSpPr>
        <p:spPr>
          <a:xfrm>
            <a:off x="7924800" y="6324600"/>
            <a:ext cx="1047338" cy="307777"/>
          </a:xfrm>
          <a:prstGeom prst="rect">
            <a:avLst/>
          </a:prstGeom>
          <a:noFill/>
        </p:spPr>
        <p:txBody>
          <a:bodyPr wrap="none" rtlCol="0">
            <a:spAutoFit/>
          </a:bodyPr>
          <a:lstStyle/>
          <a:p>
            <a:r>
              <a:rPr lang="en-US" sz="1400" dirty="0" err="1" smtClean="0"/>
              <a:t>Tumbleson</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088"/>
            <a:ext cx="8229600" cy="743712"/>
          </a:xfrm>
        </p:spPr>
        <p:txBody>
          <a:bodyPr>
            <a:normAutofit fontScale="90000"/>
          </a:bodyPr>
          <a:lstStyle/>
          <a:p>
            <a:pPr eaLnBrk="1" hangingPunct="1"/>
            <a:r>
              <a:rPr lang="en-US" dirty="0" smtClean="0"/>
              <a:t>Information Literacy &amp; HS Students</a:t>
            </a:r>
          </a:p>
        </p:txBody>
      </p:sp>
      <p:sp>
        <p:nvSpPr>
          <p:cNvPr id="3" name="Content Placeholder 2"/>
          <p:cNvSpPr>
            <a:spLocks noGrp="1"/>
          </p:cNvSpPr>
          <p:nvPr>
            <p:ph idx="1"/>
          </p:nvPr>
        </p:nvSpPr>
        <p:spPr>
          <a:xfrm>
            <a:off x="381000" y="1600200"/>
            <a:ext cx="8305800" cy="4876800"/>
          </a:xfrm>
        </p:spPr>
        <p:txBody>
          <a:bodyPr>
            <a:normAutofit fontScale="85000" lnSpcReduction="20000"/>
          </a:bodyPr>
          <a:lstStyle/>
          <a:p>
            <a:pPr marL="274320" indent="-274320" eaLnBrk="1" fontAlgn="auto" hangingPunct="1">
              <a:spcBef>
                <a:spcPts val="580"/>
              </a:spcBef>
              <a:spcAft>
                <a:spcPts val="0"/>
              </a:spcAft>
              <a:buFont typeface="Wingdings 2"/>
              <a:buChar char=""/>
              <a:defRPr/>
            </a:pPr>
            <a:r>
              <a:rPr lang="en-US" b="1" dirty="0" smtClean="0"/>
              <a:t>The University &amp; the Student, 1 Credit </a:t>
            </a:r>
          </a:p>
          <a:p>
            <a:pPr marL="274320" indent="-274320" eaLnBrk="1" fontAlgn="auto" hangingPunct="1">
              <a:spcBef>
                <a:spcPts val="580"/>
              </a:spcBef>
              <a:spcAft>
                <a:spcPts val="0"/>
              </a:spcAft>
              <a:buFont typeface="Wingdings 2"/>
              <a:buChar char=""/>
              <a:defRPr/>
            </a:pPr>
            <a:r>
              <a:rPr lang="en-US" b="1" dirty="0" smtClean="0"/>
              <a:t>Effective Use of Libraries, 2 Credits</a:t>
            </a:r>
          </a:p>
          <a:p>
            <a:pPr marL="548640" lvl="1" eaLnBrk="1" fontAlgn="auto" hangingPunct="1">
              <a:spcBef>
                <a:spcPts val="370"/>
              </a:spcBef>
              <a:spcAft>
                <a:spcPts val="0"/>
              </a:spcAft>
              <a:buFont typeface="Wingdings 2"/>
              <a:buChar char=""/>
              <a:defRPr/>
            </a:pPr>
            <a:r>
              <a:rPr lang="en-US" dirty="0" smtClean="0"/>
              <a:t>Cover Basic Technology and Information Literacy Skills</a:t>
            </a:r>
          </a:p>
          <a:p>
            <a:pPr marL="548640" lvl="1" eaLnBrk="1" fontAlgn="auto" hangingPunct="1">
              <a:spcBef>
                <a:spcPts val="370"/>
              </a:spcBef>
              <a:spcAft>
                <a:spcPts val="0"/>
              </a:spcAft>
              <a:buFont typeface="Wingdings 2"/>
              <a:buChar char=""/>
              <a:defRPr/>
            </a:pPr>
            <a:r>
              <a:rPr lang="en-US" dirty="0" smtClean="0"/>
              <a:t>Use TRAILS </a:t>
            </a:r>
          </a:p>
          <a:p>
            <a:pPr marL="548640" lvl="1" eaLnBrk="1" fontAlgn="auto" hangingPunct="1">
              <a:spcBef>
                <a:spcPts val="370"/>
              </a:spcBef>
              <a:spcAft>
                <a:spcPts val="0"/>
              </a:spcAft>
              <a:buNone/>
              <a:defRPr/>
            </a:pPr>
            <a:endParaRPr lang="en-US" dirty="0" smtClean="0"/>
          </a:p>
          <a:p>
            <a:pPr marL="274320" indent="-274320" eaLnBrk="1" fontAlgn="auto" hangingPunct="1">
              <a:spcBef>
                <a:spcPts val="580"/>
              </a:spcBef>
              <a:spcAft>
                <a:spcPts val="0"/>
              </a:spcAft>
              <a:buFont typeface="Wingdings 2"/>
              <a:buChar char=""/>
              <a:defRPr/>
            </a:pPr>
            <a:r>
              <a:rPr lang="en-US" b="1" dirty="0" smtClean="0"/>
              <a:t>One-Shot Information Literacy Sessions</a:t>
            </a:r>
          </a:p>
          <a:p>
            <a:pPr marL="548640" lvl="1" eaLnBrk="1" fontAlgn="auto" hangingPunct="1">
              <a:spcBef>
                <a:spcPts val="370"/>
              </a:spcBef>
              <a:spcAft>
                <a:spcPts val="0"/>
              </a:spcAft>
              <a:buFont typeface="Wingdings 2"/>
              <a:buChar char=""/>
              <a:defRPr/>
            </a:pPr>
            <a:r>
              <a:rPr lang="en-US" dirty="0" smtClean="0"/>
              <a:t>Faculty Request Course Research Instruction</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b="1" dirty="0" smtClean="0"/>
              <a:t>Blackboard Embedded Librarian </a:t>
            </a:r>
          </a:p>
          <a:p>
            <a:pPr marL="548958" lvl="1" indent="-274320" eaLnBrk="1" fontAlgn="auto" hangingPunct="1">
              <a:spcBef>
                <a:spcPts val="580"/>
              </a:spcBef>
              <a:spcAft>
                <a:spcPts val="0"/>
              </a:spcAft>
              <a:buFont typeface="Wingdings 2"/>
              <a:buChar char=""/>
              <a:defRPr/>
            </a:pPr>
            <a:r>
              <a:rPr lang="en-US" dirty="0" smtClean="0"/>
              <a:t>Collaborate with Instructor in Learning Management System</a:t>
            </a:r>
          </a:p>
          <a:p>
            <a:pPr marL="548958" lvl="1" indent="-274320" eaLnBrk="1" fontAlgn="auto" hangingPunct="1">
              <a:spcBef>
                <a:spcPts val="580"/>
              </a:spcBef>
              <a:spcAft>
                <a:spcPts val="0"/>
              </a:spcAft>
              <a:buFont typeface="Wingdings 2"/>
              <a:buChar char=""/>
              <a:defRPr/>
            </a:pPr>
            <a:r>
              <a:rPr lang="en-US" dirty="0" smtClean="0"/>
              <a:t>Customize Library Resources &amp; Services to Research Assignments</a:t>
            </a:r>
          </a:p>
          <a:p>
            <a:pPr marL="548958" lvl="1" indent="-274320" eaLnBrk="1" fontAlgn="auto" hangingPunct="1">
              <a:spcBef>
                <a:spcPts val="580"/>
              </a:spcBef>
              <a:spcAft>
                <a:spcPts val="0"/>
              </a:spcAft>
              <a:buFont typeface="Wingdings 2" pitchFamily="18" charset="2"/>
              <a:buNone/>
              <a:defRPr/>
            </a:pPr>
            <a:endParaRPr lang="en-US" dirty="0" smtClean="0"/>
          </a:p>
          <a:p>
            <a:pPr marL="274320" indent="-274320" eaLnBrk="1" fontAlgn="auto" hangingPunct="1">
              <a:spcBef>
                <a:spcPts val="580"/>
              </a:spcBef>
              <a:spcAft>
                <a:spcPts val="0"/>
              </a:spcAft>
              <a:buFont typeface="Wingdings 2"/>
              <a:buChar char=""/>
              <a:defRPr/>
            </a:pPr>
            <a:r>
              <a:rPr lang="en-US" b="1" dirty="0" smtClean="0"/>
              <a:t>Reference</a:t>
            </a:r>
            <a:r>
              <a:rPr lang="en-US" dirty="0" smtClean="0"/>
              <a:t> – Drop-In and Research Consultations by Appointment</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pitchFamily="18" charset="2"/>
              <a:buNone/>
              <a:defRPr/>
            </a:pPr>
            <a:endParaRPr lang="en-US" dirty="0" smtClean="0"/>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a:p>
        </p:txBody>
      </p:sp>
      <p:sp>
        <p:nvSpPr>
          <p:cNvPr id="4" name="TextBox 3"/>
          <p:cNvSpPr txBox="1"/>
          <p:nvPr/>
        </p:nvSpPr>
        <p:spPr>
          <a:xfrm>
            <a:off x="7924800" y="6324600"/>
            <a:ext cx="1047338" cy="307777"/>
          </a:xfrm>
          <a:prstGeom prst="rect">
            <a:avLst/>
          </a:prstGeom>
          <a:noFill/>
        </p:spPr>
        <p:txBody>
          <a:bodyPr wrap="none" rtlCol="0">
            <a:spAutoFit/>
          </a:bodyPr>
          <a:lstStyle/>
          <a:p>
            <a:r>
              <a:rPr lang="en-US" sz="1400" dirty="0" err="1" smtClean="0"/>
              <a:t>Tumbleson</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4088"/>
            <a:ext cx="7696200" cy="1143000"/>
          </a:xfrm>
        </p:spPr>
        <p:txBody>
          <a:bodyPr>
            <a:noAutofit/>
          </a:bodyPr>
          <a:lstStyle/>
          <a:p>
            <a:pPr eaLnBrk="1" fontAlgn="auto" hangingPunct="1">
              <a:spcAft>
                <a:spcPts val="0"/>
              </a:spcAft>
              <a:defRPr/>
            </a:pPr>
            <a:r>
              <a:rPr lang="en-US" sz="4000" dirty="0" smtClean="0"/>
              <a:t>High School Students Access </a:t>
            </a:r>
            <a:br>
              <a:rPr lang="en-US" sz="4000" dirty="0" smtClean="0"/>
            </a:br>
            <a:r>
              <a:rPr lang="en-US" sz="4000" dirty="0" smtClean="0"/>
              <a:t>University Libraries</a:t>
            </a:r>
            <a:endParaRPr lang="en-US" sz="4000" dirty="0"/>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Bef>
                <a:spcPts val="580"/>
              </a:spcBef>
              <a:spcAft>
                <a:spcPts val="0"/>
              </a:spcAft>
              <a:buFont typeface="Wingdings 2"/>
              <a:buChar char=""/>
              <a:defRPr/>
            </a:pPr>
            <a:r>
              <a:rPr lang="en-US" b="1" dirty="0" smtClean="0"/>
              <a:t>University Library Research Days</a:t>
            </a:r>
          </a:p>
          <a:p>
            <a:pPr marL="548640" lvl="1" eaLnBrk="1" fontAlgn="auto" hangingPunct="1">
              <a:spcBef>
                <a:spcPts val="370"/>
              </a:spcBef>
              <a:spcAft>
                <a:spcPts val="0"/>
              </a:spcAft>
              <a:buFont typeface="Wingdings 2"/>
              <a:buChar char=""/>
              <a:defRPr/>
            </a:pPr>
            <a:r>
              <a:rPr lang="en-US" dirty="0" smtClean="0"/>
              <a:t>Receive info lit instruction &amp; access collections</a:t>
            </a:r>
          </a:p>
          <a:p>
            <a:pPr marL="548640" lvl="1" eaLnBrk="1" fontAlgn="auto" hangingPunct="1">
              <a:spcBef>
                <a:spcPts val="370"/>
              </a:spcBef>
              <a:spcAft>
                <a:spcPts val="0"/>
              </a:spcAft>
              <a:buFont typeface="Wingdings 2"/>
              <a:buChar char=""/>
              <a:defRPr/>
            </a:pPr>
            <a:r>
              <a:rPr lang="en-US" dirty="0" smtClean="0"/>
              <a:t>Letters of invitation sent to local HS principals/librarians, Sept. 2010</a:t>
            </a:r>
          </a:p>
          <a:p>
            <a:pPr marL="822960" lvl="2" eaLnBrk="1" fontAlgn="auto" hangingPunct="1">
              <a:spcBef>
                <a:spcPts val="370"/>
              </a:spcBef>
              <a:spcAft>
                <a:spcPts val="0"/>
              </a:spcAft>
              <a:buClr>
                <a:schemeClr val="accent1">
                  <a:tint val="60000"/>
                </a:schemeClr>
              </a:buClr>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b="1" dirty="0" smtClean="0"/>
              <a:t>Community Borrower’s Card </a:t>
            </a:r>
          </a:p>
          <a:p>
            <a:pPr marL="548640" lvl="1" eaLnBrk="1" fontAlgn="auto" hangingPunct="1">
              <a:spcBef>
                <a:spcPts val="370"/>
              </a:spcBef>
              <a:spcAft>
                <a:spcPts val="0"/>
              </a:spcAft>
              <a:buFont typeface="Wingdings 2"/>
              <a:buChar char=""/>
              <a:defRPr/>
            </a:pPr>
            <a:r>
              <a:rPr lang="en-US" dirty="0" smtClean="0"/>
              <a:t>HS students eligible with parent’s signature</a:t>
            </a:r>
          </a:p>
          <a:p>
            <a:pPr marL="548640" lvl="1" eaLnBrk="1" fontAlgn="auto" hangingPunct="1">
              <a:spcBef>
                <a:spcPts val="370"/>
              </a:spcBef>
              <a:spcAft>
                <a:spcPts val="0"/>
              </a:spcAft>
              <a:buNone/>
              <a:defRPr/>
            </a:pPr>
            <a:endParaRPr lang="en-US" dirty="0" smtClean="0"/>
          </a:p>
          <a:p>
            <a:pPr marL="182880">
              <a:spcBef>
                <a:spcPts val="370"/>
              </a:spcBef>
              <a:defRPr/>
            </a:pPr>
            <a:r>
              <a:rPr lang="en-US" b="1" dirty="0" smtClean="0"/>
              <a:t>Post Secondary Education Option Students </a:t>
            </a:r>
          </a:p>
          <a:p>
            <a:pPr marL="548640" lvl="1">
              <a:spcBef>
                <a:spcPts val="370"/>
              </a:spcBef>
              <a:defRPr/>
            </a:pPr>
            <a:r>
              <a:rPr lang="en-US" dirty="0" smtClean="0"/>
              <a:t>150 enrolled, access library, &amp; earn college credit</a:t>
            </a:r>
          </a:p>
          <a:p>
            <a:pPr marL="182880">
              <a:spcBef>
                <a:spcPts val="370"/>
              </a:spcBef>
              <a:defRPr/>
            </a:pPr>
            <a:endParaRPr lang="en-US" b="1" dirty="0" smtClean="0"/>
          </a:p>
          <a:p>
            <a:pPr marL="274320" indent="-274320" eaLnBrk="1" fontAlgn="auto" hangingPunct="1">
              <a:spcBef>
                <a:spcPts val="580"/>
              </a:spcBef>
              <a:spcAft>
                <a:spcPts val="0"/>
              </a:spcAft>
              <a:buFont typeface="Wingdings 2"/>
              <a:buChar char=""/>
              <a:defRPr/>
            </a:pPr>
            <a:r>
              <a:rPr lang="en-US" b="1" dirty="0" smtClean="0"/>
              <a:t>Dual-Enrollment Students</a:t>
            </a:r>
          </a:p>
          <a:p>
            <a:pPr marL="548640" lvl="1" eaLnBrk="1" fontAlgn="auto" hangingPunct="1">
              <a:spcBef>
                <a:spcPts val="370"/>
              </a:spcBef>
              <a:spcAft>
                <a:spcPts val="0"/>
              </a:spcAft>
              <a:buFont typeface="Wingdings 2"/>
              <a:buChar char=""/>
              <a:defRPr/>
            </a:pPr>
            <a:r>
              <a:rPr lang="en-US" dirty="0" smtClean="0"/>
              <a:t>HS students taking MUM courses @ their HS</a:t>
            </a:r>
          </a:p>
          <a:p>
            <a:pPr marL="548640" lvl="1" eaLnBrk="1" fontAlgn="auto" hangingPunct="1">
              <a:spcBef>
                <a:spcPts val="370"/>
              </a:spcBef>
              <a:spcAft>
                <a:spcPts val="0"/>
              </a:spcAft>
              <a:buFont typeface="Wingdings 2"/>
              <a:buChar char=""/>
              <a:defRPr/>
            </a:pPr>
            <a:r>
              <a:rPr lang="en-US" dirty="0" smtClean="0"/>
              <a:t>Access to university library collections problematic</a:t>
            </a:r>
          </a:p>
          <a:p>
            <a:pPr marL="548640" lvl="1" eaLnBrk="1" fontAlgn="auto" hangingPunct="1">
              <a:spcBef>
                <a:spcPts val="370"/>
              </a:spcBef>
              <a:spcAft>
                <a:spcPts val="0"/>
              </a:spcAft>
              <a:buFont typeface="Wingdings 2" pitchFamily="18" charset="2"/>
              <a:buNone/>
              <a:defRPr/>
            </a:pPr>
            <a:endParaRPr lang="en-US" dirty="0" smtClean="0"/>
          </a:p>
          <a:p>
            <a:pPr marL="274320" indent="-274320" eaLnBrk="1" fontAlgn="auto" hangingPunct="1">
              <a:spcBef>
                <a:spcPts val="580"/>
              </a:spcBef>
              <a:spcAft>
                <a:spcPts val="0"/>
              </a:spcAft>
              <a:buFont typeface="Wingdings 2"/>
              <a:buChar char=""/>
              <a:defRPr/>
            </a:pPr>
            <a:r>
              <a:rPr lang="en-US" b="1" dirty="0" smtClean="0"/>
              <a:t>Prospective Students Tour Campus</a:t>
            </a:r>
          </a:p>
          <a:p>
            <a:pPr marL="548640" lvl="1" eaLnBrk="1" fontAlgn="auto" hangingPunct="1">
              <a:spcBef>
                <a:spcPts val="370"/>
              </a:spcBef>
              <a:spcAft>
                <a:spcPts val="0"/>
              </a:spcAft>
              <a:buFont typeface="Wingdings 2"/>
              <a:buChar char=""/>
              <a:defRPr/>
            </a:pPr>
            <a:r>
              <a:rPr lang="en-US" dirty="0" smtClean="0"/>
              <a:t>Promote library resources &amp; services @ Miami University &amp; </a:t>
            </a:r>
            <a:r>
              <a:rPr lang="en-US" dirty="0" err="1" smtClean="0"/>
              <a:t>OhioLINK</a:t>
            </a:r>
            <a:endParaRPr lang="en-US" dirty="0" smtClean="0"/>
          </a:p>
          <a:p>
            <a:pPr marL="274320" indent="-274320" eaLnBrk="1" fontAlgn="auto" hangingPunct="1">
              <a:spcBef>
                <a:spcPts val="580"/>
              </a:spcBef>
              <a:spcAft>
                <a:spcPts val="0"/>
              </a:spcAft>
              <a:buFont typeface="Wingdings 2" pitchFamily="18" charset="2"/>
              <a:buNone/>
              <a:defRPr/>
            </a:pPr>
            <a:endParaRPr lang="en-US" b="1" dirty="0"/>
          </a:p>
        </p:txBody>
      </p:sp>
      <p:sp>
        <p:nvSpPr>
          <p:cNvPr id="4" name="TextBox 3"/>
          <p:cNvSpPr txBox="1"/>
          <p:nvPr/>
        </p:nvSpPr>
        <p:spPr>
          <a:xfrm>
            <a:off x="7924800" y="6324600"/>
            <a:ext cx="1047338" cy="307777"/>
          </a:xfrm>
          <a:prstGeom prst="rect">
            <a:avLst/>
          </a:prstGeom>
          <a:noFill/>
        </p:spPr>
        <p:txBody>
          <a:bodyPr wrap="none" rtlCol="0">
            <a:spAutoFit/>
          </a:bodyPr>
          <a:lstStyle/>
          <a:p>
            <a:r>
              <a:rPr lang="en-US" sz="1400" dirty="0" err="1" smtClean="0"/>
              <a:t>Tumbleson</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219200"/>
          </a:xfrm>
        </p:spPr>
        <p:txBody>
          <a:bodyPr>
            <a:noAutofit/>
          </a:bodyPr>
          <a:lstStyle/>
          <a:p>
            <a:r>
              <a:rPr lang="en-US" sz="3600" dirty="0" smtClean="0"/>
              <a:t/>
            </a:r>
            <a:br>
              <a:rPr lang="en-US" sz="3600" dirty="0" smtClean="0"/>
            </a:br>
            <a:r>
              <a:rPr lang="en-US" sz="3600" dirty="0" smtClean="0"/>
              <a:t/>
            </a:r>
            <a:br>
              <a:rPr lang="en-US" sz="3600" dirty="0" smtClean="0"/>
            </a:br>
            <a:r>
              <a:rPr lang="en-US" sz="4000" dirty="0" smtClean="0"/>
              <a:t>Cleveland State </a:t>
            </a:r>
            <a:br>
              <a:rPr lang="en-US" sz="4000" dirty="0" smtClean="0"/>
            </a:br>
            <a:r>
              <a:rPr lang="en-US" sz="4000" dirty="0" smtClean="0"/>
              <a:t>Outreach to High Schools </a:t>
            </a:r>
            <a:endParaRPr lang="en-US" sz="4000" dirty="0"/>
          </a:p>
        </p:txBody>
      </p:sp>
      <p:pic>
        <p:nvPicPr>
          <p:cNvPr id="3" name="Picture 2"/>
          <p:cNvPicPr>
            <a:picLocks noChangeAspect="1" noChangeArrowheads="1"/>
          </p:cNvPicPr>
          <p:nvPr/>
        </p:nvPicPr>
        <p:blipFill>
          <a:blip r:embed="rId2" cstate="print"/>
          <a:srcRect/>
          <a:stretch>
            <a:fillRect/>
          </a:stretch>
        </p:blipFill>
        <p:spPr bwMode="auto">
          <a:xfrm>
            <a:off x="228600" y="2362200"/>
            <a:ext cx="4242363" cy="3630559"/>
          </a:xfrm>
          <a:prstGeom prst="rect">
            <a:avLst/>
          </a:prstGeom>
          <a:noFill/>
          <a:ln w="9525">
            <a:noFill/>
            <a:miter lim="800000"/>
            <a:headEnd/>
            <a:tailEnd/>
          </a:ln>
        </p:spPr>
      </p:pic>
      <p:sp>
        <p:nvSpPr>
          <p:cNvPr id="4" name="TextBox 3"/>
          <p:cNvSpPr txBox="1"/>
          <p:nvPr/>
        </p:nvSpPr>
        <p:spPr>
          <a:xfrm>
            <a:off x="4419600" y="2895600"/>
            <a:ext cx="4724400" cy="2308324"/>
          </a:xfrm>
          <a:prstGeom prst="rect">
            <a:avLst/>
          </a:prstGeom>
          <a:noFill/>
        </p:spPr>
        <p:txBody>
          <a:bodyPr wrap="square" rtlCol="0">
            <a:spAutoFit/>
          </a:bodyPr>
          <a:lstStyle/>
          <a:p>
            <a:pPr>
              <a:buFont typeface="Arial" pitchFamily="34" charset="0"/>
              <a:buChar char="•"/>
            </a:pPr>
            <a:r>
              <a:rPr lang="en-US" sz="2400" dirty="0" smtClean="0"/>
              <a:t> High School Liaison Librarian</a:t>
            </a:r>
          </a:p>
          <a:p>
            <a:pPr>
              <a:buFont typeface="Arial" pitchFamily="34" charset="0"/>
              <a:buChar char="•"/>
            </a:pPr>
            <a:r>
              <a:rPr lang="en-US" sz="2400" dirty="0" smtClean="0"/>
              <a:t> Tours </a:t>
            </a:r>
          </a:p>
          <a:p>
            <a:pPr>
              <a:buFont typeface="Arial" pitchFamily="34" charset="0"/>
              <a:buChar char="•"/>
            </a:pPr>
            <a:r>
              <a:rPr lang="en-US" sz="2400" dirty="0" smtClean="0"/>
              <a:t> Academic Library Experience</a:t>
            </a:r>
          </a:p>
          <a:p>
            <a:pPr>
              <a:buFont typeface="Arial" pitchFamily="34" charset="0"/>
              <a:buChar char="•"/>
            </a:pPr>
            <a:r>
              <a:rPr lang="en-US" sz="2400" dirty="0" smtClean="0"/>
              <a:t> Information Literacy Instruction</a:t>
            </a:r>
          </a:p>
          <a:p>
            <a:pPr>
              <a:buFont typeface="Arial" pitchFamily="34" charset="0"/>
              <a:buChar char="•"/>
            </a:pPr>
            <a:r>
              <a:rPr lang="en-US" sz="2400" dirty="0" smtClean="0"/>
              <a:t> On-campus access to databases </a:t>
            </a:r>
          </a:p>
          <a:p>
            <a:pPr>
              <a:buFont typeface="Arial" pitchFamily="34" charset="0"/>
              <a:buChar char="•"/>
            </a:pPr>
            <a:r>
              <a:rPr lang="en-US" sz="2400" dirty="0" smtClean="0"/>
              <a:t> Borrowing privileges</a:t>
            </a:r>
            <a:endParaRPr lang="en-US" sz="2400" dirty="0"/>
          </a:p>
        </p:txBody>
      </p:sp>
      <p:sp>
        <p:nvSpPr>
          <p:cNvPr id="5" name="TextBox 4"/>
          <p:cNvSpPr txBox="1"/>
          <p:nvPr/>
        </p:nvSpPr>
        <p:spPr>
          <a:xfrm>
            <a:off x="7924800" y="6324600"/>
            <a:ext cx="874085" cy="307777"/>
          </a:xfrm>
          <a:prstGeom prst="rect">
            <a:avLst/>
          </a:prstGeom>
          <a:noFill/>
        </p:spPr>
        <p:txBody>
          <a:bodyPr wrap="none" rtlCol="0">
            <a:spAutoFit/>
          </a:bodyPr>
          <a:lstStyle/>
          <a:p>
            <a:r>
              <a:rPr lang="en-US" sz="1400" dirty="0" err="1" smtClean="0"/>
              <a:t>Smeraldi</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349188" y="990600"/>
            <a:ext cx="3566212" cy="2973531"/>
          </a:xfrm>
          <a:prstGeom prst="rect">
            <a:avLst/>
          </a:prstGeom>
          <a:noFill/>
          <a:ln w="9525">
            <a:noFill/>
            <a:miter lim="800000"/>
            <a:headEnd/>
            <a:tailEnd/>
          </a:ln>
        </p:spPr>
      </p:pic>
      <p:sp>
        <p:nvSpPr>
          <p:cNvPr id="4" name="Title 1"/>
          <p:cNvSpPr txBox="1">
            <a:spLocks/>
          </p:cNvSpPr>
          <p:nvPr/>
        </p:nvSpPr>
        <p:spPr>
          <a:xfrm>
            <a:off x="304800" y="838200"/>
            <a:ext cx="5791200" cy="9906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Cleveland State </a:t>
            </a:r>
            <a:br>
              <a:rPr kumimoji="0" lang="en-US" sz="4000" b="0" i="0" u="none" strike="noStrike" kern="1200" cap="none" spc="0" normalizeH="0" baseline="0" noProof="0" dirty="0" smtClean="0">
                <a:ln>
                  <a:noFill/>
                </a:ln>
                <a:solidFill>
                  <a:schemeClr val="tx2"/>
                </a:solidFill>
                <a:effectLst/>
                <a:uLnTx/>
                <a:uFillTx/>
                <a:latin typeface="+mj-lt"/>
                <a:ea typeface="+mj-ea"/>
                <a:cs typeface="+mj-cs"/>
              </a:rPr>
            </a:br>
            <a:r>
              <a:rPr kumimoji="0" lang="en-US" sz="4000" b="0" i="0" u="none" strike="noStrike" kern="1200" cap="none" spc="0" normalizeH="0" baseline="0" noProof="0" dirty="0" smtClean="0">
                <a:ln>
                  <a:noFill/>
                </a:ln>
                <a:solidFill>
                  <a:schemeClr val="tx2"/>
                </a:solidFill>
                <a:effectLst/>
                <a:uLnTx/>
                <a:uFillTx/>
                <a:latin typeface="+mj-lt"/>
                <a:ea typeface="+mj-ea"/>
                <a:cs typeface="+mj-cs"/>
              </a:rPr>
              <a:t>First</a:t>
            </a:r>
            <a:r>
              <a:rPr kumimoji="0" lang="en-US" sz="4000" b="0" i="0" u="none" strike="noStrike" kern="1200" cap="none" spc="0" normalizeH="0" noProof="0" dirty="0" smtClean="0">
                <a:ln>
                  <a:noFill/>
                </a:ln>
                <a:solidFill>
                  <a:schemeClr val="tx2"/>
                </a:solidFill>
                <a:effectLst/>
                <a:uLnTx/>
                <a:uFillTx/>
                <a:latin typeface="+mj-lt"/>
                <a:ea typeface="+mj-ea"/>
                <a:cs typeface="+mj-cs"/>
              </a:rPr>
              <a:t> Year Students </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304800" y="2133600"/>
            <a:ext cx="8229600" cy="6093976"/>
          </a:xfrm>
          <a:prstGeom prst="rect">
            <a:avLst/>
          </a:prstGeom>
          <a:noFill/>
        </p:spPr>
        <p:txBody>
          <a:bodyPr wrap="square" rtlCol="0">
            <a:spAutoFit/>
          </a:bodyPr>
          <a:lstStyle/>
          <a:p>
            <a:pPr>
              <a:buFont typeface="Arial" pitchFamily="34" charset="0"/>
              <a:buChar char="•"/>
            </a:pPr>
            <a:r>
              <a:rPr lang="en-US" sz="2400" b="1" dirty="0" smtClean="0"/>
              <a:t>Intro to University Life Course</a:t>
            </a:r>
          </a:p>
          <a:p>
            <a:pPr lvl="1">
              <a:buFont typeface="Courier New" pitchFamily="49" charset="0"/>
              <a:buChar char="o"/>
            </a:pPr>
            <a:r>
              <a:rPr lang="en-US" sz="2400" dirty="0" smtClean="0"/>
              <a:t>One –Shot Library Session</a:t>
            </a:r>
          </a:p>
          <a:p>
            <a:pPr lvl="1">
              <a:buFont typeface="Courier New" pitchFamily="49" charset="0"/>
              <a:buChar char="o"/>
            </a:pPr>
            <a:r>
              <a:rPr lang="en-US" sz="2400" dirty="0" smtClean="0"/>
              <a:t>Active Learning </a:t>
            </a:r>
          </a:p>
          <a:p>
            <a:pPr lvl="1"/>
            <a:endParaRPr lang="en-US" sz="2400" dirty="0" smtClean="0"/>
          </a:p>
          <a:p>
            <a:pPr>
              <a:buFont typeface="Arial" pitchFamily="34" charset="0"/>
              <a:buChar char="•"/>
            </a:pPr>
            <a:r>
              <a:rPr lang="en-US" sz="2400" b="1" dirty="0" smtClean="0"/>
              <a:t>College Composition II (ENG 102) </a:t>
            </a:r>
          </a:p>
          <a:p>
            <a:pPr lvl="1">
              <a:buFont typeface="Courier New" pitchFamily="49" charset="0"/>
              <a:buChar char="o"/>
            </a:pPr>
            <a:r>
              <a:rPr lang="en-US" sz="2400" dirty="0" smtClean="0"/>
              <a:t> Incorporates ACRL Standards: </a:t>
            </a:r>
          </a:p>
          <a:p>
            <a:pPr lvl="3">
              <a:buFont typeface="Wingdings" pitchFamily="2" charset="2"/>
              <a:buChar char="ü"/>
            </a:pPr>
            <a:r>
              <a:rPr lang="en-US" sz="2400" dirty="0" smtClean="0"/>
              <a:t> Identify information need</a:t>
            </a:r>
          </a:p>
          <a:p>
            <a:pPr lvl="3">
              <a:buFont typeface="Wingdings" pitchFamily="2" charset="2"/>
              <a:buChar char="ü"/>
            </a:pPr>
            <a:r>
              <a:rPr lang="en-US" sz="2400" dirty="0" smtClean="0"/>
              <a:t> Access information</a:t>
            </a:r>
          </a:p>
          <a:p>
            <a:pPr lvl="3">
              <a:buFont typeface="Wingdings" pitchFamily="2" charset="2"/>
              <a:buChar char="ü"/>
            </a:pPr>
            <a:r>
              <a:rPr lang="en-US" sz="2400" dirty="0" smtClean="0"/>
              <a:t> Evaluate information</a:t>
            </a:r>
          </a:p>
          <a:p>
            <a:pPr lvl="3">
              <a:buFont typeface="Wingdings" pitchFamily="2" charset="2"/>
              <a:buChar char="ü"/>
            </a:pPr>
            <a:r>
              <a:rPr lang="en-US" sz="2400" dirty="0" smtClean="0"/>
              <a:t>Synthesize information </a:t>
            </a:r>
          </a:p>
          <a:p>
            <a:pPr lvl="3">
              <a:buFont typeface="Wingdings" pitchFamily="2" charset="2"/>
              <a:buChar char="ü"/>
            </a:pPr>
            <a:r>
              <a:rPr lang="en-US" sz="2400" dirty="0" smtClean="0"/>
              <a:t>Use information  </a:t>
            </a:r>
            <a:r>
              <a:rPr lang="en-US" sz="2400" dirty="0" smtClean="0"/>
              <a:t>for  a </a:t>
            </a:r>
            <a:r>
              <a:rPr lang="en-US" sz="2400" dirty="0" smtClean="0"/>
              <a:t>purpose </a:t>
            </a:r>
          </a:p>
          <a:p>
            <a:pPr lvl="3">
              <a:buFont typeface="Wingdings" pitchFamily="2" charset="2"/>
              <a:buChar char="ü"/>
            </a:pPr>
            <a:r>
              <a:rPr lang="en-US" sz="2400" dirty="0" smtClean="0"/>
              <a:t>Use information ethically and legally </a:t>
            </a:r>
          </a:p>
          <a:p>
            <a:pPr lvl="1">
              <a:buFont typeface="Arial" pitchFamily="34" charset="0"/>
              <a:buChar char="•"/>
            </a:pPr>
            <a:endParaRPr lang="en-US" sz="2800" dirty="0" smtClean="0"/>
          </a:p>
          <a:p>
            <a:pPr lvl="1">
              <a:buFont typeface="Arial" pitchFamily="34" charset="0"/>
              <a:buChar char="•"/>
            </a:pPr>
            <a:endParaRPr lang="en-US" sz="2800" dirty="0" smtClean="0"/>
          </a:p>
          <a:p>
            <a:r>
              <a:rPr lang="en-US" sz="2800" dirty="0" smtClean="0"/>
              <a:t> </a:t>
            </a:r>
          </a:p>
          <a:p>
            <a:endParaRPr lang="en-US" dirty="0"/>
          </a:p>
        </p:txBody>
      </p:sp>
      <p:sp>
        <p:nvSpPr>
          <p:cNvPr id="6" name="TextBox 5"/>
          <p:cNvSpPr txBox="1"/>
          <p:nvPr/>
        </p:nvSpPr>
        <p:spPr>
          <a:xfrm>
            <a:off x="7924800" y="6324600"/>
            <a:ext cx="874085" cy="307777"/>
          </a:xfrm>
          <a:prstGeom prst="rect">
            <a:avLst/>
          </a:prstGeom>
          <a:noFill/>
        </p:spPr>
        <p:txBody>
          <a:bodyPr wrap="none" rtlCol="0">
            <a:spAutoFit/>
          </a:bodyPr>
          <a:lstStyle/>
          <a:p>
            <a:r>
              <a:rPr lang="en-US" sz="1400" dirty="0" err="1" smtClean="0"/>
              <a:t>Smeraldi</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1066800"/>
          </a:xfrm>
        </p:spPr>
        <p:txBody>
          <a:bodyPr>
            <a:noAutofit/>
          </a:bodyPr>
          <a:lstStyle/>
          <a:p>
            <a:pPr algn="r"/>
            <a:r>
              <a:rPr lang="en-US" sz="2800" dirty="0" smtClean="0">
                <a:latin typeface="+mn-lt"/>
              </a:rPr>
              <a:t>The Ohio State University Libraries &amp; P-12 Mission</a:t>
            </a:r>
            <a:br>
              <a:rPr lang="en-US" sz="2800" dirty="0" smtClean="0">
                <a:latin typeface="+mn-lt"/>
              </a:rPr>
            </a:br>
            <a:r>
              <a:rPr lang="en-US" sz="2800" dirty="0" smtClean="0">
                <a:latin typeface="+mn-lt"/>
              </a:rPr>
              <a:t>library.osu.edu</a:t>
            </a:r>
            <a:endParaRPr lang="en-US" sz="2800" dirty="0">
              <a:latin typeface="+mn-lt"/>
            </a:endParaRPr>
          </a:p>
        </p:txBody>
      </p:sp>
      <p:sp>
        <p:nvSpPr>
          <p:cNvPr id="3" name="Content Placeholder 2"/>
          <p:cNvSpPr>
            <a:spLocks noGrp="1"/>
          </p:cNvSpPr>
          <p:nvPr>
            <p:ph idx="1"/>
          </p:nvPr>
        </p:nvSpPr>
        <p:spPr>
          <a:xfrm>
            <a:off x="304800" y="2133600"/>
            <a:ext cx="8229600" cy="4191000"/>
          </a:xfrm>
        </p:spPr>
        <p:txBody>
          <a:bodyPr>
            <a:normAutofit fontScale="85000" lnSpcReduction="10000"/>
          </a:bodyPr>
          <a:lstStyle/>
          <a:p>
            <a:pPr>
              <a:buClr>
                <a:schemeClr val="tx1"/>
              </a:buClr>
              <a:buFont typeface="Arial" pitchFamily="34" charset="0"/>
              <a:buChar char="•"/>
            </a:pPr>
            <a:r>
              <a:rPr lang="en-US" sz="2800" dirty="0" smtClean="0">
                <a:cs typeface="Arial" pitchFamily="34" charset="0"/>
              </a:rPr>
              <a:t>Support the OSU P-12 Project and School Partnership Initiative   </a:t>
            </a:r>
            <a:r>
              <a:rPr lang="en-US" sz="2800" u="sng" dirty="0" smtClean="0">
                <a:cs typeface="Arial" pitchFamily="34" charset="0"/>
              </a:rPr>
              <a:t>http://p12.osu.edu/resources.php#schoolpartnerships</a:t>
            </a:r>
          </a:p>
          <a:p>
            <a:pPr>
              <a:buClr>
                <a:schemeClr val="tx1"/>
              </a:buClr>
            </a:pPr>
            <a:endParaRPr lang="en-US" sz="2800" dirty="0" smtClean="0">
              <a:cs typeface="Arial" pitchFamily="34" charset="0"/>
            </a:endParaRPr>
          </a:p>
          <a:p>
            <a:pPr>
              <a:buClr>
                <a:schemeClr val="tx1"/>
              </a:buClr>
              <a:buFont typeface="Arial" pitchFamily="34" charset="0"/>
              <a:buChar char="•"/>
            </a:pPr>
            <a:r>
              <a:rPr lang="en-US" sz="2800" dirty="0" smtClean="0">
                <a:cs typeface="Arial" pitchFamily="34" charset="0"/>
              </a:rPr>
              <a:t>15 OSU Libraries provide support for affiliated and non affiliated users    </a:t>
            </a:r>
          </a:p>
          <a:p>
            <a:pPr>
              <a:buClr>
                <a:schemeClr val="tx1"/>
              </a:buClr>
              <a:buFont typeface="Arial" pitchFamily="34" charset="0"/>
              <a:buChar char="•"/>
            </a:pPr>
            <a:endParaRPr lang="en-US" sz="2800" dirty="0" smtClean="0">
              <a:cs typeface="Arial" pitchFamily="34" charset="0"/>
            </a:endParaRPr>
          </a:p>
          <a:p>
            <a:pPr>
              <a:buClr>
                <a:schemeClr val="tx1"/>
              </a:buClr>
            </a:pPr>
            <a:r>
              <a:rPr lang="en-US" sz="2800" dirty="0" smtClean="0">
                <a:cs typeface="Arial" pitchFamily="34" charset="0"/>
              </a:rPr>
              <a:t>Metro Early H.S. &amp; Upper Arlington H.S.- International  Baccalaureate  Program with Laura Piazza, UA Librarian</a:t>
            </a:r>
          </a:p>
          <a:p>
            <a:pPr>
              <a:buClr>
                <a:schemeClr val="tx1"/>
              </a:buClr>
            </a:pPr>
            <a:endParaRPr lang="en-US" sz="2800" dirty="0" smtClean="0">
              <a:cs typeface="Arial" pitchFamily="34" charset="0"/>
            </a:endParaRPr>
          </a:p>
          <a:p>
            <a:pPr>
              <a:buClr>
                <a:schemeClr val="tx1"/>
              </a:buClr>
              <a:buFont typeface="Arial" pitchFamily="34" charset="0"/>
              <a:buChar char="•"/>
            </a:pPr>
            <a:r>
              <a:rPr lang="en-US" sz="2800" dirty="0" smtClean="0">
                <a:cs typeface="Arial" pitchFamily="34" charset="0"/>
              </a:rPr>
              <a:t> Over 50 Subject Specialists for various areas</a:t>
            </a:r>
            <a:endParaRPr lang="en-US" dirty="0"/>
          </a:p>
        </p:txBody>
      </p:sp>
      <p:pic>
        <p:nvPicPr>
          <p:cNvPr id="4" name="Picture 2" descr="C:\Documents and Settings\herring.44\My Documents\My Pictures\mhs-logo.png"/>
          <p:cNvPicPr>
            <a:picLocks noChangeAspect="1" noChangeArrowheads="1"/>
          </p:cNvPicPr>
          <p:nvPr/>
        </p:nvPicPr>
        <p:blipFill>
          <a:blip r:embed="rId2" cstate="print"/>
          <a:srcRect/>
          <a:stretch>
            <a:fillRect/>
          </a:stretch>
        </p:blipFill>
        <p:spPr bwMode="auto">
          <a:xfrm>
            <a:off x="6858000" y="5791200"/>
            <a:ext cx="2038348" cy="494145"/>
          </a:xfrm>
          <a:prstGeom prst="rect">
            <a:avLst/>
          </a:prstGeom>
          <a:noFill/>
        </p:spPr>
      </p:pic>
      <p:sp>
        <p:nvSpPr>
          <p:cNvPr id="5" name="TextBox 4"/>
          <p:cNvSpPr txBox="1"/>
          <p:nvPr/>
        </p:nvSpPr>
        <p:spPr>
          <a:xfrm>
            <a:off x="7391400" y="6324600"/>
            <a:ext cx="1507079" cy="307777"/>
          </a:xfrm>
          <a:prstGeom prst="rect">
            <a:avLst/>
          </a:prstGeom>
          <a:noFill/>
        </p:spPr>
        <p:txBody>
          <a:bodyPr wrap="none" rtlCol="0">
            <a:spAutoFit/>
          </a:bodyPr>
          <a:lstStyle/>
          <a:p>
            <a:r>
              <a:rPr lang="en-US" sz="1400" dirty="0" smtClean="0"/>
              <a:t>Herring &amp; Piazza</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990600"/>
            <a:ext cx="8382000" cy="1524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What Should You Do…?</a:t>
            </a:r>
            <a:br>
              <a:rPr kumimoji="0" lang="en-US" sz="4400" b="0" i="0" u="none" strike="noStrike" kern="1200" cap="none" spc="0" normalizeH="0" baseline="0" noProof="0" dirty="0" smtClean="0">
                <a:ln>
                  <a:noFill/>
                </a:ln>
                <a:solidFill>
                  <a:schemeClr val="tx2"/>
                </a:solidFill>
                <a:effectLst/>
                <a:uLnTx/>
                <a:uFillTx/>
                <a:latin typeface="+mj-lt"/>
                <a:ea typeface="+mj-ea"/>
                <a:cs typeface="+mj-cs"/>
              </a:rPr>
            </a:br>
            <a:r>
              <a:rPr kumimoji="0" lang="en-US" sz="4400" b="0" i="0" u="none" strike="noStrike" kern="1200" cap="none" spc="0" normalizeH="0" baseline="0" noProof="0" dirty="0" smtClean="0">
                <a:ln>
                  <a:noFill/>
                </a:ln>
                <a:solidFill>
                  <a:schemeClr val="tx2"/>
                </a:solidFill>
                <a:effectLst/>
                <a:uLnTx/>
                <a:uFillTx/>
                <a:latin typeface="+mj-lt"/>
                <a:ea typeface="+mj-ea"/>
                <a:cs typeface="+mj-cs"/>
              </a:rPr>
              <a:t>Contact Us….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Subtitle 2"/>
          <p:cNvSpPr txBox="1">
            <a:spLocks/>
          </p:cNvSpPr>
          <p:nvPr/>
        </p:nvSpPr>
        <p:spPr>
          <a:xfrm>
            <a:off x="228600" y="2514600"/>
            <a:ext cx="8763000" cy="4038600"/>
          </a:xfrm>
          <a:prstGeom prst="rect">
            <a:avLst/>
          </a:prstGeom>
        </p:spPr>
        <p:txBody>
          <a:bodyPr>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Through the web at  </a:t>
            </a:r>
            <a:r>
              <a:rPr kumimoji="0" lang="en-US" sz="9600" b="0" i="0" u="none" strike="noStrike" kern="1200" cap="none" spc="0" normalizeH="0" noProof="0" dirty="0" smtClean="0">
                <a:ln>
                  <a:noFill/>
                </a:ln>
                <a:solidFill>
                  <a:schemeClr val="tx2"/>
                </a:solidFill>
                <a:effectLst/>
                <a:uLnTx/>
                <a:uFillTx/>
                <a:ea typeface="Arial Unicode MS" pitchFamily="34" charset="-128"/>
                <a:cs typeface="Arial" pitchFamily="34" charset="0"/>
                <a:hlinkClick r:id="rId2"/>
              </a:rPr>
              <a:t>http://library.osu.edu/find/librarians/</a:t>
            </a:r>
            <a:r>
              <a:rPr kumimoji="0" lang="en-US" sz="9600" b="0" i="0" u="none" strike="noStrike" kern="1200" cap="none" spc="0" normalizeH="0" noProof="0" dirty="0" smtClean="0">
                <a:ln>
                  <a:noFill/>
                </a:ln>
                <a:solidFill>
                  <a:schemeClr val="tx2"/>
                </a:solidFill>
                <a:effectLst/>
                <a:uLnTx/>
                <a:uFillTx/>
                <a:ea typeface="Arial Unicode MS" pitchFamily="34" charset="-128"/>
                <a:cs typeface="Arial" pitchFamily="34" charset="0"/>
              </a:rPr>
              <a:t> </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 Specific Subject Specialist (pamphlet)</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Contact Deidra Herring, </a:t>
            </a:r>
            <a:r>
              <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hlinkClick r:id="rId3"/>
              </a:rPr>
              <a:t>herring.44@osu.edu</a:t>
            </a:r>
            <a:endPar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tabLst/>
              <a:defRPr/>
            </a:pPr>
            <a:r>
              <a:rPr lang="en-US" sz="9600" dirty="0" smtClean="0">
                <a:ea typeface="Arial Unicode MS" pitchFamily="34" charset="-128"/>
                <a:cs typeface="Arial" pitchFamily="34" charset="0"/>
              </a:rPr>
              <a:t>	</a:t>
            </a:r>
            <a:r>
              <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Outreach Liaison and Education Subject Specialist via email or phone</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PLEASE plan in advance! (library tours, orientation on or off-campus)</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8000" b="0" i="0" u="none" strike="noStrike" kern="1200" cap="none" spc="0" normalizeH="0" baseline="0" noProof="0" dirty="0" smtClean="0">
              <a:ln>
                <a:noFill/>
              </a:ln>
              <a:solidFill>
                <a:schemeClr val="tx1"/>
              </a:solidFill>
              <a:effectLst/>
              <a:uLnTx/>
              <a:uFillTx/>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8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8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p:txBody>
      </p:sp>
      <p:sp>
        <p:nvSpPr>
          <p:cNvPr id="4" name="TextBox 3"/>
          <p:cNvSpPr txBox="1"/>
          <p:nvPr/>
        </p:nvSpPr>
        <p:spPr>
          <a:xfrm>
            <a:off x="7391400" y="6324600"/>
            <a:ext cx="1507079" cy="307777"/>
          </a:xfrm>
          <a:prstGeom prst="rect">
            <a:avLst/>
          </a:prstGeom>
          <a:noFill/>
        </p:spPr>
        <p:txBody>
          <a:bodyPr wrap="none" rtlCol="0">
            <a:spAutoFit/>
          </a:bodyPr>
          <a:lstStyle/>
          <a:p>
            <a:r>
              <a:rPr lang="en-US" sz="1400" dirty="0" smtClean="0"/>
              <a:t>Herring &amp; Piazza</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143000"/>
            <a:ext cx="8229600" cy="147002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Key Things to Keep in Mind…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Subtitle 2"/>
          <p:cNvSpPr txBox="1">
            <a:spLocks/>
          </p:cNvSpPr>
          <p:nvPr/>
        </p:nvSpPr>
        <p:spPr>
          <a:xfrm>
            <a:off x="152400" y="2209800"/>
            <a:ext cx="8991600" cy="46482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ea typeface="+mn-ea"/>
                <a:cs typeface="Arial" pitchFamily="34" charset="0"/>
              </a:rPr>
              <a:t>Provide clear objectives through a lesson plan </a:t>
            </a:r>
            <a:r>
              <a:rPr kumimoji="0" lang="en-US" sz="24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based on your needs</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Provide the librarian with number of students (room reservations)</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Understand the complexity of campus parking</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Access to computers (login’s must be arranged ahead of time)</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A Visitor’s </a:t>
            </a:r>
            <a:r>
              <a:rPr kumimoji="0" lang="en-US" sz="2400" b="0" i="0" u="none" strike="noStrike" kern="1200" cap="none" spc="0" normalizeH="0" baseline="0" noProof="0" dirty="0" err="1" smtClean="0">
                <a:ln>
                  <a:noFill/>
                </a:ln>
                <a:solidFill>
                  <a:schemeClr val="tx1"/>
                </a:solidFill>
                <a:effectLst/>
                <a:uLnTx/>
                <a:uFillTx/>
                <a:ea typeface="Arial Unicode MS" pitchFamily="34" charset="-128"/>
                <a:cs typeface="Arial" pitchFamily="34" charset="0"/>
              </a:rPr>
              <a:t>BuckID</a:t>
            </a:r>
            <a:r>
              <a:rPr kumimoji="0" lang="en-US" sz="2400" b="0"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 card is needed for Copying and Printing materials</a:t>
            </a: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r>
              <a:rPr kumimoji="0" lang="en-US" sz="2400" b="1" i="0" u="none" strike="noStrike" kern="1200" cap="none" spc="0" normalizeH="0" baseline="0" noProof="0" dirty="0" smtClean="0">
                <a:ln>
                  <a:noFill/>
                </a:ln>
                <a:solidFill>
                  <a:schemeClr val="tx1"/>
                </a:solidFill>
                <a:effectLst/>
                <a:uLnTx/>
                <a:uFillTx/>
                <a:ea typeface="Arial Unicode MS" pitchFamily="34" charset="-128"/>
                <a:cs typeface="Arial" pitchFamily="34" charset="0"/>
              </a:rPr>
              <a:t>Partnerships grow through clear collaboration and opportunities!</a:t>
            </a:r>
          </a:p>
          <a:p>
            <a:pPr marL="274320" marR="0" lvl="0" indent="-274320" algn="l" defTabSz="914400" rtl="0" eaLnBrk="1" fontAlgn="auto" latinLnBrk="0" hangingPunct="1">
              <a:lnSpc>
                <a:spcPct val="100000"/>
              </a:lnSpc>
              <a:spcBef>
                <a:spcPct val="20000"/>
              </a:spcBef>
              <a:spcAft>
                <a:spcPts val="0"/>
              </a:spcAft>
              <a:buClr>
                <a:schemeClr val="tx1"/>
              </a:buClr>
              <a:buSzPct val="95000"/>
              <a:tabLst/>
              <a:defRPr/>
            </a:pPr>
            <a:endParaRPr kumimoji="0" lang="en-US" sz="2000" b="0" i="0" u="none" strike="noStrike" kern="1200" cap="none" spc="0" normalizeH="0" baseline="0" noProof="0" dirty="0" smtClean="0">
              <a:ln>
                <a:noFill/>
              </a:ln>
              <a:solidFill>
                <a:schemeClr val="tx1"/>
              </a:solidFill>
              <a:effectLst/>
              <a:uLnTx/>
              <a:uFillTx/>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tx1"/>
              </a:buClr>
              <a:buSzPct val="95000"/>
              <a:buFont typeface="Wingdings 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7391400" y="6324600"/>
            <a:ext cx="1507079" cy="307777"/>
          </a:xfrm>
          <a:prstGeom prst="rect">
            <a:avLst/>
          </a:prstGeom>
          <a:noFill/>
        </p:spPr>
        <p:txBody>
          <a:bodyPr wrap="none" rtlCol="0">
            <a:spAutoFit/>
          </a:bodyPr>
          <a:lstStyle/>
          <a:p>
            <a:r>
              <a:rPr lang="en-US" sz="1400" dirty="0" smtClean="0"/>
              <a:t>Herring &amp; Piazza</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733800" cy="743712"/>
          </a:xfrm>
        </p:spPr>
        <p:txBody>
          <a:bodyPr>
            <a:normAutofit/>
          </a:bodyPr>
          <a:lstStyle/>
          <a:p>
            <a:r>
              <a:rPr lang="en-US" sz="4400" dirty="0" smtClean="0"/>
              <a:t>Topical Outline </a:t>
            </a:r>
            <a:endParaRPr lang="en-US" sz="4400" dirty="0"/>
          </a:p>
        </p:txBody>
      </p:sp>
      <p:sp>
        <p:nvSpPr>
          <p:cNvPr id="3" name="Content Placeholder 2"/>
          <p:cNvSpPr>
            <a:spLocks noGrp="1"/>
          </p:cNvSpPr>
          <p:nvPr>
            <p:ph idx="1"/>
          </p:nvPr>
        </p:nvSpPr>
        <p:spPr>
          <a:xfrm>
            <a:off x="228600" y="1524000"/>
            <a:ext cx="8686800" cy="4953000"/>
          </a:xfrm>
        </p:spPr>
        <p:txBody>
          <a:bodyPr>
            <a:normAutofit/>
          </a:bodyPr>
          <a:lstStyle/>
          <a:p>
            <a:r>
              <a:rPr lang="en-US" b="1" dirty="0" err="1" smtClean="0"/>
              <a:t>INFOhio</a:t>
            </a:r>
            <a:r>
              <a:rPr lang="en-US" dirty="0" smtClean="0"/>
              <a:t> – J. </a:t>
            </a:r>
            <a:r>
              <a:rPr lang="en-US" dirty="0" err="1" smtClean="0"/>
              <a:t>Schwelik</a:t>
            </a:r>
            <a:r>
              <a:rPr lang="en-US" dirty="0" smtClean="0"/>
              <a:t> </a:t>
            </a:r>
          </a:p>
          <a:p>
            <a:r>
              <a:rPr lang="en-US" b="1" dirty="0" smtClean="0"/>
              <a:t>TRAILS</a:t>
            </a:r>
            <a:r>
              <a:rPr lang="en-US" dirty="0" smtClean="0"/>
              <a:t> – J. </a:t>
            </a:r>
            <a:r>
              <a:rPr lang="en-US" dirty="0" err="1" smtClean="0"/>
              <a:t>Schwelik</a:t>
            </a:r>
            <a:r>
              <a:rPr lang="en-US" dirty="0" smtClean="0"/>
              <a:t> </a:t>
            </a:r>
          </a:p>
          <a:p>
            <a:r>
              <a:rPr lang="en-US" b="1" dirty="0" smtClean="0"/>
              <a:t>Informed Transition at Kent State </a:t>
            </a:r>
            <a:r>
              <a:rPr lang="en-US" dirty="0" smtClean="0"/>
              <a:t>– K. </a:t>
            </a:r>
            <a:r>
              <a:rPr lang="en-US" dirty="0" err="1" smtClean="0"/>
              <a:t>Burhanna</a:t>
            </a:r>
            <a:r>
              <a:rPr lang="en-US" dirty="0" smtClean="0"/>
              <a:t> </a:t>
            </a:r>
          </a:p>
          <a:p>
            <a:r>
              <a:rPr lang="en-US" b="1" dirty="0" smtClean="0"/>
              <a:t>Transitioning to College </a:t>
            </a:r>
            <a:r>
              <a:rPr lang="en-US" dirty="0" smtClean="0"/>
              <a:t>– K. </a:t>
            </a:r>
            <a:r>
              <a:rPr lang="en-US" dirty="0" err="1" smtClean="0"/>
              <a:t>Burhanna</a:t>
            </a:r>
            <a:r>
              <a:rPr lang="en-US" dirty="0" smtClean="0"/>
              <a:t> </a:t>
            </a:r>
          </a:p>
          <a:p>
            <a:r>
              <a:rPr lang="en-US" b="1" dirty="0" smtClean="0"/>
              <a:t>Info Lit Skills Check List for Students</a:t>
            </a:r>
            <a:r>
              <a:rPr lang="en-US" dirty="0" smtClean="0"/>
              <a:t> – P. Owen </a:t>
            </a:r>
          </a:p>
          <a:p>
            <a:r>
              <a:rPr lang="en-US" b="1" dirty="0" smtClean="0"/>
              <a:t>Eastwood High School’s 12 – 13 Experiences </a:t>
            </a:r>
            <a:r>
              <a:rPr lang="en-US" dirty="0" smtClean="0"/>
              <a:t>– P. Owen</a:t>
            </a:r>
          </a:p>
          <a:p>
            <a:r>
              <a:rPr lang="en-US" b="1" dirty="0" smtClean="0"/>
              <a:t>12 -13 at Miami University Middletown </a:t>
            </a:r>
            <a:r>
              <a:rPr lang="en-US" dirty="0" smtClean="0"/>
              <a:t>– B. </a:t>
            </a:r>
            <a:r>
              <a:rPr lang="en-US" dirty="0" err="1" smtClean="0"/>
              <a:t>Tumbleson</a:t>
            </a:r>
            <a:endParaRPr lang="en-US" dirty="0" smtClean="0"/>
          </a:p>
          <a:p>
            <a:r>
              <a:rPr lang="en-US" b="1" dirty="0" smtClean="0"/>
              <a:t>12 – 13 at Cleveland State University </a:t>
            </a:r>
            <a:r>
              <a:rPr lang="en-US" dirty="0" smtClean="0"/>
              <a:t>– A.M. </a:t>
            </a:r>
            <a:r>
              <a:rPr lang="en-US" dirty="0" err="1" smtClean="0"/>
              <a:t>Smeraldi</a:t>
            </a:r>
            <a:endParaRPr lang="en-US" dirty="0" smtClean="0"/>
          </a:p>
          <a:p>
            <a:r>
              <a:rPr lang="en-US" b="1" dirty="0" smtClean="0"/>
              <a:t>OSU and the P20 Mission </a:t>
            </a:r>
            <a:r>
              <a:rPr lang="en-US" dirty="0" smtClean="0"/>
              <a:t>– D. Herring &amp; L. Piazza </a:t>
            </a:r>
          </a:p>
          <a:p>
            <a:r>
              <a:rPr lang="en-US" b="1" dirty="0" smtClean="0"/>
              <a:t>Educating Pre-Service Teachers </a:t>
            </a:r>
            <a:r>
              <a:rPr lang="en-US" dirty="0" smtClean="0"/>
              <a:t>– J. </a:t>
            </a:r>
            <a:r>
              <a:rPr lang="en-US" dirty="0" err="1" smtClean="0"/>
              <a:t>Maruskin</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838200"/>
            <a:ext cx="7772400" cy="1470025"/>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Incorporating 21</a:t>
            </a:r>
            <a:r>
              <a:rPr kumimoji="0" lang="en-US" sz="4400" b="0" i="0" u="none" strike="noStrike" kern="1200" cap="none" spc="0" normalizeH="0" baseline="30000" noProof="0" dirty="0" smtClean="0">
                <a:ln>
                  <a:noFill/>
                </a:ln>
                <a:solidFill>
                  <a:schemeClr val="tx2"/>
                </a:solidFill>
                <a:effectLst/>
                <a:uLnTx/>
                <a:uFillTx/>
                <a:latin typeface="+mj-lt"/>
                <a:ea typeface="+mj-ea"/>
                <a:cs typeface="+mj-cs"/>
              </a:rPr>
              <a:t>st</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 Century Skills Into the Curriculum</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ubtitle 2"/>
          <p:cNvSpPr txBox="1">
            <a:spLocks/>
          </p:cNvSpPr>
          <p:nvPr/>
        </p:nvSpPr>
        <p:spPr>
          <a:xfrm>
            <a:off x="762000" y="3048000"/>
            <a:ext cx="7924800" cy="35814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Workshop Agenda:</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Intro to 21</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st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Century Skills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INFOhio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(resources, Research Project Calculator,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21 Essential Things)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Practical examples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Discussion of students’ assignment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28600" y="2514600"/>
            <a:ext cx="8915400" cy="400110"/>
          </a:xfrm>
          <a:prstGeom prst="rect">
            <a:avLst/>
          </a:prstGeom>
          <a:noFill/>
        </p:spPr>
        <p:txBody>
          <a:bodyPr wrap="square" rtlCol="0">
            <a:spAutoFit/>
          </a:bodyPr>
          <a:lstStyle/>
          <a:p>
            <a:r>
              <a:rPr lang="en-US" sz="2000" i="1" dirty="0" smtClean="0"/>
              <a:t>Workshop given at Ohio Wesleyan University to graduating pre-service teachers.</a:t>
            </a:r>
            <a:endParaRPr lang="en-US" sz="2000" i="1" dirty="0"/>
          </a:p>
        </p:txBody>
      </p:sp>
      <p:sp>
        <p:nvSpPr>
          <p:cNvPr id="7" name="TextBox 6"/>
          <p:cNvSpPr txBox="1"/>
          <p:nvPr/>
        </p:nvSpPr>
        <p:spPr>
          <a:xfrm>
            <a:off x="7772400" y="6324600"/>
            <a:ext cx="927113" cy="307777"/>
          </a:xfrm>
          <a:prstGeom prst="rect">
            <a:avLst/>
          </a:prstGeom>
          <a:noFill/>
        </p:spPr>
        <p:txBody>
          <a:bodyPr wrap="none" rtlCol="0">
            <a:spAutoFit/>
          </a:bodyPr>
          <a:lstStyle/>
          <a:p>
            <a:r>
              <a:rPr lang="en-US" sz="1400" dirty="0" err="1" smtClean="0"/>
              <a:t>Maruskin</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Purpose of Workshop:</a:t>
            </a:r>
            <a:endParaRPr lang="en-US" dirty="0"/>
          </a:p>
        </p:txBody>
      </p:sp>
      <p:sp>
        <p:nvSpPr>
          <p:cNvPr id="3" name="Content Placeholder 2"/>
          <p:cNvSpPr>
            <a:spLocks noGrp="1"/>
          </p:cNvSpPr>
          <p:nvPr>
            <p:ph idx="1"/>
          </p:nvPr>
        </p:nvSpPr>
        <p:spPr>
          <a:xfrm>
            <a:off x="457200" y="2209800"/>
            <a:ext cx="8382000" cy="4267200"/>
          </a:xfrm>
        </p:spPr>
        <p:txBody>
          <a:bodyPr/>
          <a:lstStyle/>
          <a:p>
            <a:r>
              <a:rPr lang="en-US" dirty="0" smtClean="0"/>
              <a:t>To make pre-service teachers aware that librarians are there to help them.</a:t>
            </a:r>
          </a:p>
          <a:p>
            <a:r>
              <a:rPr lang="en-US" dirty="0" smtClean="0"/>
              <a:t>To show them the resources needed to responsibly and effectively integrate technology and research skills into their daily curriculum.</a:t>
            </a:r>
          </a:p>
          <a:p>
            <a:r>
              <a:rPr lang="en-US" dirty="0" smtClean="0"/>
              <a:t>To promote </a:t>
            </a:r>
            <a:r>
              <a:rPr lang="en-US" dirty="0" err="1" smtClean="0"/>
              <a:t>INFOhio</a:t>
            </a:r>
            <a:r>
              <a:rPr lang="en-US" dirty="0" smtClean="0"/>
              <a:t>.</a:t>
            </a:r>
            <a:endParaRPr lang="en-US" dirty="0"/>
          </a:p>
        </p:txBody>
      </p:sp>
      <p:sp>
        <p:nvSpPr>
          <p:cNvPr id="4" name="TextBox 3"/>
          <p:cNvSpPr txBox="1"/>
          <p:nvPr/>
        </p:nvSpPr>
        <p:spPr>
          <a:xfrm>
            <a:off x="7772400" y="6324600"/>
            <a:ext cx="927113" cy="307777"/>
          </a:xfrm>
          <a:prstGeom prst="rect">
            <a:avLst/>
          </a:prstGeom>
          <a:noFill/>
        </p:spPr>
        <p:txBody>
          <a:bodyPr wrap="none" rtlCol="0">
            <a:spAutoFit/>
          </a:bodyPr>
          <a:lstStyle/>
          <a:p>
            <a:r>
              <a:rPr lang="en-US" sz="1400" dirty="0" err="1" smtClean="0"/>
              <a:t>Maruskin</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1143000"/>
          </a:xfrm>
        </p:spPr>
        <p:txBody>
          <a:bodyPr>
            <a:noAutofit/>
          </a:bodyPr>
          <a:lstStyle/>
          <a:p>
            <a:r>
              <a:rPr lang="en-US" sz="4800" dirty="0" smtClean="0"/>
              <a:t>What’s on your mind? </a:t>
            </a:r>
            <a:endParaRPr lang="en-US" sz="4800" dirty="0"/>
          </a:p>
        </p:txBody>
      </p:sp>
      <p:pic>
        <p:nvPicPr>
          <p:cNvPr id="3" name="Picture 4"/>
          <p:cNvPicPr>
            <a:picLocks noChangeAspect="1" noChangeArrowheads="1"/>
          </p:cNvPicPr>
          <p:nvPr/>
        </p:nvPicPr>
        <p:blipFill>
          <a:blip r:embed="rId2" cstate="print"/>
          <a:srcRect/>
          <a:stretch>
            <a:fillRect/>
          </a:stretch>
        </p:blipFill>
        <p:spPr bwMode="auto">
          <a:xfrm>
            <a:off x="3505200" y="2652317"/>
            <a:ext cx="5301495" cy="394850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INFOhio_GoFurther_Cover"/>
          <p:cNvPicPr>
            <a:picLocks noChangeAspect="1" noChangeArrowheads="1"/>
          </p:cNvPicPr>
          <p:nvPr/>
        </p:nvPicPr>
        <p:blipFill>
          <a:blip r:embed="rId2" cstate="print"/>
          <a:srcRect/>
          <a:stretch>
            <a:fillRect/>
          </a:stretch>
        </p:blipFill>
        <p:spPr bwMode="auto">
          <a:xfrm>
            <a:off x="1676400" y="2362200"/>
            <a:ext cx="5687717" cy="4266034"/>
          </a:xfrm>
          <a:prstGeom prst="rect">
            <a:avLst/>
          </a:prstGeom>
          <a:noFill/>
          <a:ln w="9525">
            <a:noFill/>
            <a:miter lim="800000"/>
            <a:headEnd/>
            <a:tailEnd/>
          </a:ln>
        </p:spPr>
      </p:pic>
      <p:sp>
        <p:nvSpPr>
          <p:cNvPr id="3" name="Text Box 15"/>
          <p:cNvSpPr txBox="1">
            <a:spLocks noChangeArrowheads="1"/>
          </p:cNvSpPr>
          <p:nvPr/>
        </p:nvSpPr>
        <p:spPr bwMode="auto">
          <a:xfrm>
            <a:off x="228600" y="990600"/>
            <a:ext cx="8610600" cy="1446550"/>
          </a:xfrm>
          <a:prstGeom prst="rect">
            <a:avLst/>
          </a:prstGeom>
          <a:noFill/>
          <a:ln w="9525">
            <a:noFill/>
            <a:miter lim="800000"/>
            <a:headEnd/>
            <a:tailEnd/>
          </a:ln>
        </p:spPr>
        <p:txBody>
          <a:bodyPr wrap="square">
            <a:spAutoFit/>
          </a:bodyPr>
          <a:lstStyle/>
          <a:p>
            <a:pPr algn="ctr" defTabSz="457200"/>
            <a:r>
              <a:rPr lang="en-US" sz="4400" b="1" baseline="30000" dirty="0" err="1">
                <a:solidFill>
                  <a:schemeClr val="tx2"/>
                </a:solidFill>
                <a:cs typeface="Arial" charset="0"/>
              </a:rPr>
              <a:t>INFOhio’s</a:t>
            </a:r>
            <a:r>
              <a:rPr lang="en-US" sz="4400" b="1" baseline="30000" dirty="0">
                <a:solidFill>
                  <a:schemeClr val="tx2"/>
                </a:solidFill>
                <a:cs typeface="Arial" charset="0"/>
              </a:rPr>
              <a:t> Go Further! </a:t>
            </a:r>
            <a:endParaRPr lang="en-US" sz="4400" b="1" baseline="30000" dirty="0" smtClean="0">
              <a:solidFill>
                <a:schemeClr val="tx2"/>
              </a:solidFill>
              <a:cs typeface="Arial" charset="0"/>
            </a:endParaRPr>
          </a:p>
          <a:p>
            <a:pPr algn="ctr" defTabSz="457200"/>
            <a:r>
              <a:rPr lang="en-US" sz="4400" b="1" baseline="30000" dirty="0" smtClean="0">
                <a:solidFill>
                  <a:schemeClr val="tx2"/>
                </a:solidFill>
                <a:cs typeface="Arial" charset="0"/>
              </a:rPr>
              <a:t>Road </a:t>
            </a:r>
            <a:r>
              <a:rPr lang="en-US" sz="4400" b="1" baseline="30000" dirty="0">
                <a:solidFill>
                  <a:schemeClr val="tx2"/>
                </a:solidFill>
                <a:cs typeface="Arial" charset="0"/>
              </a:rPr>
              <a:t>to Higher Education and Beyond Campaign</a:t>
            </a:r>
          </a:p>
        </p:txBody>
      </p:sp>
      <p:sp>
        <p:nvSpPr>
          <p:cNvPr id="4" name="TextBox 3"/>
          <p:cNvSpPr txBox="1"/>
          <p:nvPr/>
        </p:nvSpPr>
        <p:spPr>
          <a:xfrm>
            <a:off x="7848600" y="6324600"/>
            <a:ext cx="870879" cy="307777"/>
          </a:xfrm>
          <a:prstGeom prst="rect">
            <a:avLst/>
          </a:prstGeom>
          <a:noFill/>
        </p:spPr>
        <p:txBody>
          <a:bodyPr wrap="none" rtlCol="0">
            <a:spAutoFit/>
          </a:bodyPr>
          <a:lstStyle/>
          <a:p>
            <a:r>
              <a:rPr lang="en-US" sz="1400" dirty="0" err="1" smtClean="0"/>
              <a:t>Schwelik</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p:cNvPicPr>
            <a:picLocks noChangeAspect="1" noChangeArrowheads="1"/>
          </p:cNvPicPr>
          <p:nvPr/>
        </p:nvPicPr>
        <p:blipFill>
          <a:blip r:embed="rId3" cstate="print"/>
          <a:srcRect/>
          <a:stretch>
            <a:fillRect/>
          </a:stretch>
        </p:blipFill>
        <p:spPr bwMode="auto">
          <a:xfrm>
            <a:off x="3581400" y="1605343"/>
            <a:ext cx="5356263" cy="4947858"/>
          </a:xfrm>
          <a:prstGeom prst="rect">
            <a:avLst/>
          </a:prstGeom>
          <a:noFill/>
          <a:ln w="9525">
            <a:noFill/>
            <a:miter lim="800000"/>
            <a:headEnd/>
            <a:tailEnd/>
          </a:ln>
        </p:spPr>
      </p:pic>
      <p:sp>
        <p:nvSpPr>
          <p:cNvPr id="8196" name="Rectangle 5"/>
          <p:cNvSpPr>
            <a:spLocks noChangeArrowheads="1"/>
          </p:cNvSpPr>
          <p:nvPr/>
        </p:nvSpPr>
        <p:spPr bwMode="auto">
          <a:xfrm>
            <a:off x="2792413" y="342900"/>
            <a:ext cx="184150" cy="457200"/>
          </a:xfrm>
          <a:prstGeom prst="rect">
            <a:avLst/>
          </a:prstGeom>
          <a:noFill/>
          <a:ln w="9525">
            <a:noFill/>
            <a:miter lim="800000"/>
            <a:headEnd/>
            <a:tailEnd/>
          </a:ln>
        </p:spPr>
        <p:txBody>
          <a:bodyPr wrap="none">
            <a:spAutoFit/>
          </a:bodyPr>
          <a:lstStyle/>
          <a:p>
            <a:pPr defTabSz="457200"/>
            <a:endParaRPr lang="en-US">
              <a:cs typeface="Arial" charset="0"/>
            </a:endParaRPr>
          </a:p>
        </p:txBody>
      </p:sp>
      <p:sp>
        <p:nvSpPr>
          <p:cNvPr id="8197" name="Rectangle 6"/>
          <p:cNvSpPr>
            <a:spLocks noChangeArrowheads="1"/>
          </p:cNvSpPr>
          <p:nvPr/>
        </p:nvSpPr>
        <p:spPr bwMode="auto">
          <a:xfrm>
            <a:off x="228600" y="990600"/>
            <a:ext cx="8707438" cy="1143000"/>
          </a:xfrm>
          <a:prstGeom prst="rect">
            <a:avLst/>
          </a:prstGeom>
          <a:noFill/>
          <a:ln w="9525">
            <a:noFill/>
            <a:miter lim="800000"/>
            <a:headEnd/>
            <a:tailEnd/>
          </a:ln>
        </p:spPr>
        <p:txBody>
          <a:bodyPr anchor="b"/>
          <a:lstStyle/>
          <a:p>
            <a:pPr defTabSz="457200"/>
            <a:r>
              <a:rPr lang="en-US" sz="3400" b="1" dirty="0">
                <a:solidFill>
                  <a:schemeClr val="tx2"/>
                </a:solidFill>
                <a:cs typeface="Arial" charset="0"/>
              </a:rPr>
              <a:t>12-13 Transition </a:t>
            </a:r>
            <a:r>
              <a:rPr lang="en-US" sz="3400" b="1" dirty="0" smtClean="0">
                <a:solidFill>
                  <a:schemeClr val="tx2"/>
                </a:solidFill>
                <a:cs typeface="Arial" charset="0"/>
              </a:rPr>
              <a:t>Special Task Force Project </a:t>
            </a:r>
            <a:endParaRPr lang="en-US" sz="3400" b="1" dirty="0">
              <a:solidFill>
                <a:schemeClr val="tx2"/>
              </a:solidFill>
              <a:cs typeface="Arial" charset="0"/>
            </a:endParaRPr>
          </a:p>
          <a:p>
            <a:pPr defTabSz="457200"/>
            <a:r>
              <a:rPr lang="en-US" sz="3400" b="1" dirty="0">
                <a:solidFill>
                  <a:schemeClr val="tx2"/>
                </a:solidFill>
                <a:cs typeface="Arial" charset="0"/>
              </a:rPr>
              <a:t>White Paper</a:t>
            </a:r>
          </a:p>
        </p:txBody>
      </p:sp>
      <p:sp>
        <p:nvSpPr>
          <p:cNvPr id="5" name="TextBox 4"/>
          <p:cNvSpPr txBox="1"/>
          <p:nvPr/>
        </p:nvSpPr>
        <p:spPr>
          <a:xfrm>
            <a:off x="7848600" y="6324600"/>
            <a:ext cx="870879" cy="307777"/>
          </a:xfrm>
          <a:prstGeom prst="rect">
            <a:avLst/>
          </a:prstGeom>
          <a:noFill/>
        </p:spPr>
        <p:txBody>
          <a:bodyPr wrap="none" rtlCol="0">
            <a:spAutoFit/>
          </a:bodyPr>
          <a:lstStyle/>
          <a:p>
            <a:r>
              <a:rPr lang="en-US" sz="1400" dirty="0" err="1" smtClean="0"/>
              <a:t>Schwelik</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5943600" y="990600"/>
            <a:ext cx="2606675" cy="4657725"/>
          </a:xfrm>
          <a:prstGeom prst="rect">
            <a:avLst/>
          </a:prstGeom>
          <a:noFill/>
          <a:ln w="9525">
            <a:noFill/>
            <a:miter lim="800000"/>
            <a:headEnd/>
            <a:tailEnd/>
          </a:ln>
          <a:effectLst/>
        </p:spPr>
        <p:txBody>
          <a:bodyPr>
            <a:spAutoFit/>
          </a:bodyPr>
          <a:lstStyle/>
          <a:p>
            <a:pPr algn="ctr"/>
            <a:r>
              <a:rPr lang="en-US" sz="2400" b="1">
                <a:solidFill>
                  <a:srgbClr val="013D2D"/>
                </a:solidFill>
              </a:rPr>
              <a:t>Information Literacy Assessment</a:t>
            </a:r>
          </a:p>
          <a:p>
            <a:pPr algn="ctr"/>
            <a:endParaRPr lang="en-US" sz="2400" b="1">
              <a:solidFill>
                <a:srgbClr val="013D2D"/>
              </a:solidFill>
            </a:endParaRPr>
          </a:p>
          <a:p>
            <a:pPr algn="ctr"/>
            <a:r>
              <a:rPr lang="en-US" sz="2400" b="1">
                <a:solidFill>
                  <a:srgbClr val="013D2D"/>
                </a:solidFill>
              </a:rPr>
              <a:t>Grades</a:t>
            </a:r>
          </a:p>
          <a:p>
            <a:pPr algn="ctr"/>
            <a:r>
              <a:rPr lang="en-US" sz="2400" b="1">
                <a:solidFill>
                  <a:srgbClr val="013D2D"/>
                </a:solidFill>
              </a:rPr>
              <a:t> 3, 6, 9, 12</a:t>
            </a:r>
          </a:p>
          <a:p>
            <a:pPr algn="ctr"/>
            <a:endParaRPr lang="en-US" sz="2400" b="1">
              <a:solidFill>
                <a:srgbClr val="013D2D"/>
              </a:solidFill>
            </a:endParaRPr>
          </a:p>
          <a:p>
            <a:pPr algn="ctr"/>
            <a:r>
              <a:rPr lang="en-US" sz="2400" b="1">
                <a:solidFill>
                  <a:srgbClr val="013D2D"/>
                </a:solidFill>
              </a:rPr>
              <a:t>Pre-test </a:t>
            </a:r>
          </a:p>
          <a:p>
            <a:pPr algn="ctr"/>
            <a:r>
              <a:rPr lang="en-US" sz="2400" b="1">
                <a:solidFill>
                  <a:srgbClr val="013D2D"/>
                </a:solidFill>
              </a:rPr>
              <a:t>Post-test</a:t>
            </a:r>
          </a:p>
          <a:p>
            <a:pPr algn="ctr"/>
            <a:endParaRPr lang="en-US" sz="2400" b="1">
              <a:solidFill>
                <a:srgbClr val="013D2D"/>
              </a:solidFill>
            </a:endParaRPr>
          </a:p>
          <a:p>
            <a:pPr algn="ctr"/>
            <a:r>
              <a:rPr lang="en-US" sz="2400" b="1">
                <a:solidFill>
                  <a:srgbClr val="013D2D"/>
                </a:solidFill>
              </a:rPr>
              <a:t>Category Tests</a:t>
            </a:r>
            <a:r>
              <a:rPr lang="en-US"/>
              <a:t> </a:t>
            </a:r>
          </a:p>
          <a:p>
            <a:endParaRPr lang="en-US"/>
          </a:p>
          <a:p>
            <a:endParaRPr lang="en-US"/>
          </a:p>
        </p:txBody>
      </p:sp>
      <p:pic>
        <p:nvPicPr>
          <p:cNvPr id="20485" name="Picture 5"/>
          <p:cNvPicPr>
            <a:picLocks noChangeAspect="1" noChangeArrowheads="1"/>
          </p:cNvPicPr>
          <p:nvPr/>
        </p:nvPicPr>
        <p:blipFill>
          <a:blip r:embed="rId3" cstate="print"/>
          <a:srcRect/>
          <a:stretch>
            <a:fillRect/>
          </a:stretch>
        </p:blipFill>
        <p:spPr bwMode="auto">
          <a:xfrm>
            <a:off x="762000" y="961252"/>
            <a:ext cx="4629150" cy="5839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8"/>
          <p:cNvSpPr txBox="1">
            <a:spLocks noChangeArrowheads="1"/>
          </p:cNvSpPr>
          <p:nvPr/>
        </p:nvSpPr>
        <p:spPr bwMode="auto">
          <a:xfrm>
            <a:off x="2057400" y="4876800"/>
            <a:ext cx="4724400" cy="366713"/>
          </a:xfrm>
          <a:prstGeom prst="rect">
            <a:avLst/>
          </a:prstGeom>
          <a:noFill/>
          <a:ln w="9525">
            <a:noFill/>
            <a:miter lim="800000"/>
            <a:headEnd/>
            <a:tailEnd/>
          </a:ln>
        </p:spPr>
        <p:txBody>
          <a:bodyPr>
            <a:spAutoFit/>
          </a:bodyPr>
          <a:lstStyle/>
          <a:p>
            <a:pPr algn="ctr">
              <a:spcBef>
                <a:spcPct val="50000"/>
              </a:spcBef>
            </a:pPr>
            <a:endParaRPr lang="en-US">
              <a:cs typeface="Arial" charset="0"/>
            </a:endParaRPr>
          </a:p>
        </p:txBody>
      </p:sp>
      <p:sp>
        <p:nvSpPr>
          <p:cNvPr id="16388" name="Rectangle 9"/>
          <p:cNvSpPr>
            <a:spLocks noGrp="1" noChangeArrowheads="1"/>
          </p:cNvSpPr>
          <p:nvPr>
            <p:ph type="ctrTitle" idx="4294967295"/>
          </p:nvPr>
        </p:nvSpPr>
        <p:spPr>
          <a:xfrm>
            <a:off x="152400" y="2514600"/>
            <a:ext cx="8763000" cy="1066800"/>
          </a:xfrm>
        </p:spPr>
        <p:txBody>
          <a:bodyPr>
            <a:normAutofit fontScale="90000"/>
          </a:bodyPr>
          <a:lstStyle/>
          <a:p>
            <a:pPr algn="ctr"/>
            <a:r>
              <a:rPr lang="en-US" sz="3200" dirty="0">
                <a:solidFill>
                  <a:srgbClr val="008000"/>
                </a:solidFill>
                <a:latin typeface="Arial Rounded MT Bold" pitchFamily="34" charset="0"/>
              </a:rPr>
              <a:t/>
            </a:r>
            <a:br>
              <a:rPr lang="en-US" sz="3200" dirty="0">
                <a:solidFill>
                  <a:srgbClr val="008000"/>
                </a:solidFill>
                <a:latin typeface="Arial Rounded MT Bold" pitchFamily="34" charset="0"/>
              </a:rPr>
            </a:br>
            <a:r>
              <a:rPr lang="en-US" sz="3200" dirty="0">
                <a:solidFill>
                  <a:srgbClr val="013D2D"/>
                </a:solidFill>
                <a:latin typeface="Arial Rounded MT Bold" pitchFamily="34" charset="0"/>
              </a:rPr>
              <a:t>Create an account</a:t>
            </a:r>
            <a:r>
              <a:rPr lang="en-US" sz="3200" dirty="0">
                <a:solidFill>
                  <a:srgbClr val="008000"/>
                </a:solidFill>
                <a:latin typeface="Arial Rounded MT Bold" pitchFamily="34" charset="0"/>
              </a:rPr>
              <a:t>:</a:t>
            </a:r>
            <a:br>
              <a:rPr lang="en-US" sz="3200" dirty="0">
                <a:solidFill>
                  <a:srgbClr val="008000"/>
                </a:solidFill>
                <a:latin typeface="Arial Rounded MT Bold" pitchFamily="34" charset="0"/>
              </a:rPr>
            </a:br>
            <a:r>
              <a:rPr lang="en-US" sz="2800" dirty="0">
                <a:hlinkClick r:id="rId3"/>
              </a:rPr>
              <a:t> http://www.trails-9.org/ </a:t>
            </a:r>
            <a:r>
              <a:rPr lang="en-US" sz="2800" dirty="0"/>
              <a:t/>
            </a:r>
            <a:br>
              <a:rPr lang="en-US" sz="2800" dirty="0"/>
            </a:br>
            <a:endParaRPr lang="en-US" sz="2800" dirty="0"/>
          </a:p>
        </p:txBody>
      </p:sp>
      <p:pic>
        <p:nvPicPr>
          <p:cNvPr id="16389" name="Picture 10" descr="ilile_logo"/>
          <p:cNvPicPr>
            <a:picLocks noChangeAspect="1" noChangeArrowheads="1"/>
          </p:cNvPicPr>
          <p:nvPr/>
        </p:nvPicPr>
        <p:blipFill>
          <a:blip r:embed="rId4" cstate="print"/>
          <a:srcRect/>
          <a:stretch>
            <a:fillRect/>
          </a:stretch>
        </p:blipFill>
        <p:spPr bwMode="auto">
          <a:xfrm>
            <a:off x="6096000" y="5715000"/>
            <a:ext cx="1219200" cy="876300"/>
          </a:xfrm>
          <a:prstGeom prst="rect">
            <a:avLst/>
          </a:prstGeom>
          <a:noFill/>
          <a:ln w="9525">
            <a:noFill/>
            <a:miter lim="800000"/>
            <a:headEnd/>
            <a:tailEnd/>
          </a:ln>
        </p:spPr>
      </p:pic>
      <p:pic>
        <p:nvPicPr>
          <p:cNvPr id="16390" name="Picture 13" descr="8615881"/>
          <p:cNvPicPr>
            <a:picLocks noChangeAspect="1" noChangeArrowheads="1"/>
          </p:cNvPicPr>
          <p:nvPr/>
        </p:nvPicPr>
        <p:blipFill>
          <a:blip r:embed="rId5" cstate="print"/>
          <a:srcRect/>
          <a:stretch>
            <a:fillRect/>
          </a:stretch>
        </p:blipFill>
        <p:spPr bwMode="auto">
          <a:xfrm>
            <a:off x="7315200" y="5791200"/>
            <a:ext cx="1524000" cy="419100"/>
          </a:xfrm>
          <a:prstGeom prst="rect">
            <a:avLst/>
          </a:prstGeom>
          <a:noFill/>
          <a:ln w="9525">
            <a:noFill/>
            <a:miter lim="800000"/>
            <a:headEnd/>
            <a:tailEnd/>
          </a:ln>
        </p:spPr>
      </p:pic>
      <p:pic>
        <p:nvPicPr>
          <p:cNvPr id="16391" name="Picture 10" descr="IMLS_Logo_2c"/>
          <p:cNvPicPr>
            <a:picLocks noChangeAspect="1" noChangeArrowheads="1"/>
          </p:cNvPicPr>
          <p:nvPr/>
        </p:nvPicPr>
        <p:blipFill>
          <a:blip r:embed="rId6" cstate="print"/>
          <a:srcRect/>
          <a:stretch>
            <a:fillRect/>
          </a:stretch>
        </p:blipFill>
        <p:spPr bwMode="auto">
          <a:xfrm>
            <a:off x="3733800" y="5486400"/>
            <a:ext cx="2419350" cy="1100138"/>
          </a:xfrm>
          <a:prstGeom prst="rect">
            <a:avLst/>
          </a:prstGeom>
          <a:noFill/>
          <a:ln w="9525">
            <a:noFill/>
            <a:miter lim="800000"/>
            <a:headEnd/>
            <a:tailEnd/>
          </a:ln>
        </p:spPr>
      </p:pic>
      <p:pic>
        <p:nvPicPr>
          <p:cNvPr id="16392" name="Picture 11" descr="jennings"/>
          <p:cNvPicPr>
            <a:picLocks noChangeAspect="1" noChangeArrowheads="1"/>
          </p:cNvPicPr>
          <p:nvPr/>
        </p:nvPicPr>
        <p:blipFill>
          <a:blip r:embed="rId7" cstate="print"/>
          <a:srcRect/>
          <a:stretch>
            <a:fillRect/>
          </a:stretch>
        </p:blipFill>
        <p:spPr bwMode="auto">
          <a:xfrm>
            <a:off x="533400" y="5486400"/>
            <a:ext cx="1030288" cy="1028700"/>
          </a:xfrm>
          <a:prstGeom prst="rect">
            <a:avLst/>
          </a:prstGeom>
          <a:noFill/>
          <a:ln w="9525">
            <a:noFill/>
            <a:miter lim="800000"/>
            <a:headEnd/>
            <a:tailEnd/>
          </a:ln>
        </p:spPr>
      </p:pic>
      <p:pic>
        <p:nvPicPr>
          <p:cNvPr id="16393" name="Picture 2" descr="http://www.ohiomemory.org/custom/images/state_library_logo.jpg"/>
          <p:cNvPicPr>
            <a:picLocks noChangeAspect="1" noChangeArrowheads="1"/>
          </p:cNvPicPr>
          <p:nvPr/>
        </p:nvPicPr>
        <p:blipFill>
          <a:blip r:embed="rId8" cstate="print"/>
          <a:srcRect/>
          <a:stretch>
            <a:fillRect/>
          </a:stretch>
        </p:blipFill>
        <p:spPr bwMode="auto">
          <a:xfrm>
            <a:off x="1981200" y="5562600"/>
            <a:ext cx="1676400" cy="1047750"/>
          </a:xfrm>
          <a:prstGeom prst="rect">
            <a:avLst/>
          </a:prstGeom>
          <a:noFill/>
          <a:ln w="9525">
            <a:noFill/>
            <a:miter lim="800000"/>
            <a:headEnd/>
            <a:tailEnd/>
          </a:ln>
        </p:spPr>
      </p:pic>
      <p:pic>
        <p:nvPicPr>
          <p:cNvPr id="16394" name="Picture 6" descr="http://t1.gstatic.com/images?q=tbn:Twj1XG4DZ5GyxM:http://www.arizonagreenchamber.org/Phoenix/wp-content/uploads/2009/12/linkedin-logo.png">
            <a:hlinkClick r:id="rId9"/>
          </p:cNvPr>
          <p:cNvPicPr>
            <a:picLocks noChangeAspect="1" noChangeArrowheads="1"/>
          </p:cNvPicPr>
          <p:nvPr/>
        </p:nvPicPr>
        <p:blipFill>
          <a:blip r:embed="rId10" cstate="print"/>
          <a:srcRect/>
          <a:stretch>
            <a:fillRect/>
          </a:stretch>
        </p:blipFill>
        <p:spPr bwMode="auto">
          <a:xfrm>
            <a:off x="4724400" y="3886200"/>
            <a:ext cx="552450" cy="552450"/>
          </a:xfrm>
          <a:prstGeom prst="rect">
            <a:avLst/>
          </a:prstGeom>
          <a:noFill/>
          <a:ln w="9525">
            <a:noFill/>
            <a:miter lim="800000"/>
            <a:headEnd/>
            <a:tailEnd/>
          </a:ln>
        </p:spPr>
      </p:pic>
      <p:pic>
        <p:nvPicPr>
          <p:cNvPr id="16395" name="Picture 5" descr="http://prolifikprojects.com/blog/mnt/w0206/d36/s21/b02afed7/www/prolifikprojects.com/blog/wp-content/uploads/2010/03/facebook-logo.png">
            <a:hlinkClick r:id="rId11"/>
          </p:cNvPr>
          <p:cNvPicPr>
            <a:picLocks noChangeAspect="1" noChangeArrowheads="1"/>
          </p:cNvPicPr>
          <p:nvPr/>
        </p:nvPicPr>
        <p:blipFill>
          <a:blip r:embed="rId12" cstate="print"/>
          <a:srcRect/>
          <a:stretch>
            <a:fillRect/>
          </a:stretch>
        </p:blipFill>
        <p:spPr bwMode="auto">
          <a:xfrm>
            <a:off x="4114800" y="3886200"/>
            <a:ext cx="552450" cy="552450"/>
          </a:xfrm>
          <a:prstGeom prst="rect">
            <a:avLst/>
          </a:prstGeom>
          <a:noFill/>
          <a:ln w="9525">
            <a:noFill/>
            <a:miter lim="800000"/>
            <a:headEnd/>
            <a:tailEnd/>
          </a:ln>
        </p:spPr>
      </p:pic>
      <p:pic>
        <p:nvPicPr>
          <p:cNvPr id="16396" name="Picture 4" descr="http://t0.gstatic.com/images?q=tbn:-9pcu7db62D6WM:http://www.ynpn.org/s/936/images/editor/Twitter_logo.jpg">
            <a:hlinkClick r:id="rId13"/>
          </p:cNvPr>
          <p:cNvPicPr>
            <a:picLocks noChangeAspect="1" noChangeArrowheads="1"/>
          </p:cNvPicPr>
          <p:nvPr/>
        </p:nvPicPr>
        <p:blipFill>
          <a:blip r:embed="rId14" cstate="print"/>
          <a:srcRect/>
          <a:stretch>
            <a:fillRect/>
          </a:stretch>
        </p:blipFill>
        <p:spPr bwMode="auto">
          <a:xfrm>
            <a:off x="3505200" y="3886200"/>
            <a:ext cx="552450" cy="533400"/>
          </a:xfrm>
          <a:prstGeom prst="rect">
            <a:avLst/>
          </a:prstGeom>
          <a:noFill/>
          <a:ln w="9525">
            <a:noFill/>
            <a:miter lim="800000"/>
            <a:headEnd/>
            <a:tailEnd/>
          </a:ln>
        </p:spPr>
      </p:pic>
      <p:pic>
        <p:nvPicPr>
          <p:cNvPr id="16397" name="Picture 13" descr="Trails-1"/>
          <p:cNvPicPr>
            <a:picLocks noChangeAspect="1" noChangeArrowheads="1"/>
          </p:cNvPicPr>
          <p:nvPr/>
        </p:nvPicPr>
        <p:blipFill>
          <a:blip r:embed="rId15" cstate="print"/>
          <a:srcRect/>
          <a:stretch>
            <a:fillRect/>
          </a:stretch>
        </p:blipFill>
        <p:spPr bwMode="auto">
          <a:xfrm>
            <a:off x="914400" y="914400"/>
            <a:ext cx="7096125" cy="13446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1447800" y="457200"/>
            <a:ext cx="6096000" cy="762000"/>
          </a:xfrm>
        </p:spPr>
        <p:txBody>
          <a:bodyPr>
            <a:noAutofit/>
          </a:bodyPr>
          <a:lstStyle/>
          <a:p>
            <a:pPr algn="ctr"/>
            <a:r>
              <a:rPr lang="en-US" sz="3200" b="1" dirty="0">
                <a:latin typeface="Tahoma" pitchFamily="34" charset="0"/>
              </a:rPr>
              <a:t>Informed Transitions</a:t>
            </a:r>
          </a:p>
        </p:txBody>
      </p:sp>
      <p:sp>
        <p:nvSpPr>
          <p:cNvPr id="505859" name="Rectangle 3"/>
          <p:cNvSpPr>
            <a:spLocks noChangeArrowheads="1"/>
          </p:cNvSpPr>
          <p:nvPr/>
        </p:nvSpPr>
        <p:spPr bwMode="auto">
          <a:xfrm>
            <a:off x="990600" y="6172200"/>
            <a:ext cx="7239000" cy="381000"/>
          </a:xfrm>
          <a:prstGeom prst="rect">
            <a:avLst/>
          </a:prstGeom>
          <a:noFill/>
          <a:ln w="9525">
            <a:noFill/>
            <a:miter lim="800000"/>
            <a:headEnd/>
            <a:tailEnd/>
          </a:ln>
          <a:effectLst/>
        </p:spPr>
        <p:txBody>
          <a:bodyPr/>
          <a:lstStyle/>
          <a:p>
            <a:pPr marL="533400" indent="-533400" algn="ctr">
              <a:spcBef>
                <a:spcPct val="20000"/>
              </a:spcBef>
            </a:pPr>
            <a:r>
              <a:rPr lang="en-US" sz="2800" dirty="0">
                <a:solidFill>
                  <a:srgbClr val="000000"/>
                </a:solidFill>
                <a:latin typeface="Verdana" pitchFamily="34" charset="0"/>
              </a:rPr>
              <a:t>www.library.kent.edu/highschool</a:t>
            </a:r>
          </a:p>
        </p:txBody>
      </p:sp>
      <p:pic>
        <p:nvPicPr>
          <p:cNvPr id="5" name="Picture 4" descr="informed transitions.jpg"/>
          <p:cNvPicPr>
            <a:picLocks noChangeAspect="1"/>
          </p:cNvPicPr>
          <p:nvPr/>
        </p:nvPicPr>
        <p:blipFill>
          <a:blip r:embed="rId3" cstate="print"/>
          <a:stretch>
            <a:fillRect/>
          </a:stretch>
        </p:blipFill>
        <p:spPr>
          <a:xfrm>
            <a:off x="1524000" y="1143000"/>
            <a:ext cx="5976773" cy="4876800"/>
          </a:xfrm>
          <a:prstGeom prst="rect">
            <a:avLst/>
          </a:prstGeom>
        </p:spPr>
      </p:pic>
      <p:sp>
        <p:nvSpPr>
          <p:cNvPr id="6" name="TextBox 5"/>
          <p:cNvSpPr txBox="1"/>
          <p:nvPr/>
        </p:nvSpPr>
        <p:spPr>
          <a:xfrm>
            <a:off x="7848600" y="6324600"/>
            <a:ext cx="947567" cy="307777"/>
          </a:xfrm>
          <a:prstGeom prst="rect">
            <a:avLst/>
          </a:prstGeom>
          <a:noFill/>
        </p:spPr>
        <p:txBody>
          <a:bodyPr wrap="none" rtlCol="0">
            <a:spAutoFit/>
          </a:bodyPr>
          <a:lstStyle/>
          <a:p>
            <a:r>
              <a:rPr lang="en-US" sz="1400" dirty="0" err="1" smtClean="0"/>
              <a:t>Burhanna</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914400" y="685800"/>
            <a:ext cx="7831138" cy="508000"/>
          </a:xfrm>
        </p:spPr>
        <p:txBody>
          <a:bodyPr>
            <a:noAutofit/>
          </a:bodyPr>
          <a:lstStyle/>
          <a:p>
            <a:pPr algn="ctr"/>
            <a:r>
              <a:rPr lang="en-US" sz="3200" b="1" dirty="0">
                <a:latin typeface="Tahoma" pitchFamily="34" charset="0"/>
              </a:rPr>
              <a:t>Transitioning to College -- T2C</a:t>
            </a:r>
          </a:p>
        </p:txBody>
      </p:sp>
      <p:sp>
        <p:nvSpPr>
          <p:cNvPr id="456707" name="Text Box 3"/>
          <p:cNvSpPr txBox="1">
            <a:spLocks noChangeArrowheads="1"/>
          </p:cNvSpPr>
          <p:nvPr/>
        </p:nvSpPr>
        <p:spPr bwMode="auto">
          <a:xfrm>
            <a:off x="1371600" y="6019800"/>
            <a:ext cx="6553200" cy="519113"/>
          </a:xfrm>
          <a:prstGeom prst="rect">
            <a:avLst/>
          </a:prstGeom>
          <a:noFill/>
          <a:ln w="9525">
            <a:noFill/>
            <a:miter lim="800000"/>
            <a:headEnd/>
            <a:tailEnd/>
          </a:ln>
          <a:effectLst/>
        </p:spPr>
        <p:txBody>
          <a:bodyPr>
            <a:spAutoFit/>
          </a:bodyPr>
          <a:lstStyle/>
          <a:p>
            <a:pPr algn="ctr" eaLnBrk="0" hangingPunct="0">
              <a:spcBef>
                <a:spcPct val="50000"/>
              </a:spcBef>
            </a:pPr>
            <a:r>
              <a:rPr lang="en-US" sz="2800" dirty="0">
                <a:latin typeface="Verdana" pitchFamily="34" charset="0"/>
              </a:rPr>
              <a:t>www.transitioning2college.org</a:t>
            </a:r>
          </a:p>
        </p:txBody>
      </p:sp>
      <p:pic>
        <p:nvPicPr>
          <p:cNvPr id="456708" name="Picture 4" descr="t2c1"/>
          <p:cNvPicPr>
            <a:picLocks noChangeAspect="1" noChangeArrowheads="1"/>
          </p:cNvPicPr>
          <p:nvPr/>
        </p:nvPicPr>
        <p:blipFill>
          <a:blip r:embed="rId3" cstate="print"/>
          <a:srcRect/>
          <a:stretch>
            <a:fillRect/>
          </a:stretch>
        </p:blipFill>
        <p:spPr bwMode="auto">
          <a:xfrm>
            <a:off x="1143000" y="1447800"/>
            <a:ext cx="6910388" cy="4581525"/>
          </a:xfrm>
          <a:prstGeom prst="rect">
            <a:avLst/>
          </a:prstGeom>
          <a:noFill/>
          <a:ln w="9525">
            <a:solidFill>
              <a:srgbClr val="000000"/>
            </a:solidFill>
            <a:miter lim="800000"/>
            <a:headEnd/>
            <a:tailEnd/>
          </a:ln>
        </p:spPr>
      </p:pic>
      <p:sp>
        <p:nvSpPr>
          <p:cNvPr id="5" name="TextBox 4"/>
          <p:cNvSpPr txBox="1"/>
          <p:nvPr/>
        </p:nvSpPr>
        <p:spPr>
          <a:xfrm>
            <a:off x="7848600" y="6324600"/>
            <a:ext cx="947567" cy="307777"/>
          </a:xfrm>
          <a:prstGeom prst="rect">
            <a:avLst/>
          </a:prstGeom>
          <a:noFill/>
        </p:spPr>
        <p:txBody>
          <a:bodyPr wrap="none" rtlCol="0">
            <a:spAutoFit/>
          </a:bodyPr>
          <a:lstStyle/>
          <a:p>
            <a:r>
              <a:rPr lang="en-US" sz="1400" dirty="0" err="1" smtClean="0"/>
              <a:t>Burhanna</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checklist.bmp"/>
          <p:cNvPicPr>
            <a:picLocks noChangeAspect="1"/>
          </p:cNvPicPr>
          <p:nvPr/>
        </p:nvPicPr>
        <p:blipFill>
          <a:blip r:embed="rId2" cstate="print"/>
          <a:srcRect/>
          <a:stretch>
            <a:fillRect/>
          </a:stretch>
        </p:blipFill>
        <p:spPr bwMode="auto">
          <a:xfrm>
            <a:off x="4419600" y="838200"/>
            <a:ext cx="4191000" cy="3627438"/>
          </a:xfrm>
          <a:prstGeom prst="rect">
            <a:avLst/>
          </a:prstGeom>
          <a:noFill/>
          <a:ln w="9525">
            <a:solidFill>
              <a:schemeClr val="tx1"/>
            </a:solidFill>
            <a:prstDash val="sysDash"/>
            <a:miter lim="800000"/>
            <a:headEnd/>
            <a:tailEnd/>
          </a:ln>
        </p:spPr>
      </p:pic>
      <p:sp>
        <p:nvSpPr>
          <p:cNvPr id="2051" name="TextBox 2"/>
          <p:cNvSpPr txBox="1">
            <a:spLocks noChangeArrowheads="1"/>
          </p:cNvSpPr>
          <p:nvPr/>
        </p:nvSpPr>
        <p:spPr bwMode="auto">
          <a:xfrm>
            <a:off x="228600" y="990600"/>
            <a:ext cx="4267200" cy="5562599"/>
          </a:xfrm>
          <a:prstGeom prst="rect">
            <a:avLst/>
          </a:prstGeom>
          <a:noFill/>
          <a:ln w="9525">
            <a:noFill/>
            <a:miter lim="800000"/>
            <a:headEnd/>
            <a:tailEnd/>
          </a:ln>
        </p:spPr>
        <p:txBody>
          <a:bodyPr wrap="square">
            <a:spAutoFit/>
          </a:bodyPr>
          <a:lstStyle/>
          <a:p>
            <a:r>
              <a:rPr lang="en-US" sz="2300" dirty="0">
                <a:latin typeface="Calibri" pitchFamily="34" charset="0"/>
              </a:rPr>
              <a:t>At EHS we have confronted the challenge of preparing our seniors for college using 4 basic tools:</a:t>
            </a:r>
            <a:br>
              <a:rPr lang="en-US" sz="2300" dirty="0">
                <a:latin typeface="Calibri" pitchFamily="34" charset="0"/>
              </a:rPr>
            </a:br>
            <a:r>
              <a:rPr lang="en-US" sz="2300" dirty="0">
                <a:latin typeface="Calibri" pitchFamily="34" charset="0"/>
              </a:rPr>
              <a:t/>
            </a:r>
            <a:br>
              <a:rPr lang="en-US" sz="2300" dirty="0">
                <a:latin typeface="Calibri" pitchFamily="34" charset="0"/>
              </a:rPr>
            </a:br>
            <a:r>
              <a:rPr lang="en-US" sz="2300" dirty="0">
                <a:latin typeface="Calibri" pitchFamily="34" charset="0"/>
              </a:rPr>
              <a:t>1) collaboration with and visits from academic librarians </a:t>
            </a:r>
          </a:p>
          <a:p>
            <a:endParaRPr lang="en-US" sz="2300" dirty="0">
              <a:latin typeface="Calibri" pitchFamily="34" charset="0"/>
            </a:endParaRPr>
          </a:p>
          <a:p>
            <a:r>
              <a:rPr lang="en-US" sz="2300" dirty="0">
                <a:latin typeface="Calibri" pitchFamily="34" charset="0"/>
              </a:rPr>
              <a:t>2) integration of info lit skills  into senior English assignments </a:t>
            </a:r>
          </a:p>
          <a:p>
            <a:endParaRPr lang="en-US" sz="2300" dirty="0">
              <a:latin typeface="Calibri" pitchFamily="34" charset="0"/>
            </a:endParaRPr>
          </a:p>
          <a:p>
            <a:r>
              <a:rPr lang="en-US" sz="2300" dirty="0">
                <a:latin typeface="Calibri" pitchFamily="34" charset="0"/>
              </a:rPr>
              <a:t>3) a checklist of skills </a:t>
            </a:r>
          </a:p>
          <a:p>
            <a:r>
              <a:rPr lang="en-US" sz="2300" dirty="0">
                <a:latin typeface="Calibri" pitchFamily="34" charset="0"/>
              </a:rPr>
              <a:t>students need for </a:t>
            </a:r>
          </a:p>
          <a:p>
            <a:r>
              <a:rPr lang="en-US" sz="2300" dirty="0">
                <a:latin typeface="Calibri" pitchFamily="34" charset="0"/>
              </a:rPr>
              <a:t>college</a:t>
            </a:r>
          </a:p>
          <a:p>
            <a:endParaRPr lang="en-US" sz="2300" dirty="0">
              <a:latin typeface="Calibri" pitchFamily="34" charset="0"/>
            </a:endParaRPr>
          </a:p>
          <a:p>
            <a:r>
              <a:rPr lang="en-US" sz="2300" dirty="0">
                <a:latin typeface="Calibri" pitchFamily="34" charset="0"/>
              </a:rPr>
              <a:t>4) TRAILS for assessment.</a:t>
            </a:r>
          </a:p>
        </p:txBody>
      </p:sp>
      <p:pic>
        <p:nvPicPr>
          <p:cNvPr id="2052" name="Picture 3" descr="headsup.bmp"/>
          <p:cNvPicPr>
            <a:picLocks noChangeAspect="1"/>
          </p:cNvPicPr>
          <p:nvPr/>
        </p:nvPicPr>
        <p:blipFill>
          <a:blip r:embed="rId3" cstate="print"/>
          <a:srcRect/>
          <a:stretch>
            <a:fillRect/>
          </a:stretch>
        </p:blipFill>
        <p:spPr bwMode="auto">
          <a:xfrm>
            <a:off x="3810000" y="4495800"/>
            <a:ext cx="5105400" cy="2222500"/>
          </a:xfrm>
          <a:prstGeom prst="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1049</Words>
  <Application>Microsoft Office PowerPoint</Application>
  <PresentationFormat>On-screen Show (4:3)</PresentationFormat>
  <Paragraphs>211</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Our Transition Mission </vt:lpstr>
      <vt:lpstr>Topical Outline </vt:lpstr>
      <vt:lpstr>Slide 3</vt:lpstr>
      <vt:lpstr>Slide 4</vt:lpstr>
      <vt:lpstr>Slide 5</vt:lpstr>
      <vt:lpstr> Create an account:  http://www.trails-9.org/  </vt:lpstr>
      <vt:lpstr>Informed Transitions</vt:lpstr>
      <vt:lpstr>Transitioning to College -- T2C</vt:lpstr>
      <vt:lpstr>Slide 9</vt:lpstr>
      <vt:lpstr>Slide 10</vt:lpstr>
      <vt:lpstr>Slide 11</vt:lpstr>
      <vt:lpstr>Top University Information Literacy Strategies Requested – Miami Middletown </vt:lpstr>
      <vt:lpstr>Information Literacy &amp; HS Students</vt:lpstr>
      <vt:lpstr>High School Students Access  University Libraries</vt:lpstr>
      <vt:lpstr>  Cleveland State  Outreach to High Schools </vt:lpstr>
      <vt:lpstr>Slide 16</vt:lpstr>
      <vt:lpstr>The Ohio State University Libraries &amp; P-12 Mission library.osu.edu</vt:lpstr>
      <vt:lpstr>Slide 18</vt:lpstr>
      <vt:lpstr>Slide 19</vt:lpstr>
      <vt:lpstr>Slide 20</vt:lpstr>
      <vt:lpstr>Purpose of Workshop:</vt:lpstr>
      <vt:lpstr>What’s on your mind? </vt:lpstr>
    </vt:vector>
  </TitlesOfParts>
  <Company>Kent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Transitions</dc:title>
  <dc:creator>kburhann</dc:creator>
  <cp:lastModifiedBy>AnnS</cp:lastModifiedBy>
  <cp:revision>79</cp:revision>
  <dcterms:created xsi:type="dcterms:W3CDTF">2010-09-21T13:23:24Z</dcterms:created>
  <dcterms:modified xsi:type="dcterms:W3CDTF">2010-10-20T13:04:18Z</dcterms:modified>
</cp:coreProperties>
</file>