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78" r:id="rId4"/>
    <p:sldId id="283" r:id="rId5"/>
    <p:sldId id="305" r:id="rId6"/>
    <p:sldId id="303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0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5556" autoAdjust="0"/>
  </p:normalViewPr>
  <p:slideViewPr>
    <p:cSldViewPr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59B6A2-182B-4993-991F-0303AF029560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8EC1DE-88FB-4D08-B322-574708791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5E01A9-D76F-46DC-9C7D-2321B6AC537F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D55BBC-FBAC-409F-9CE2-29B23875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EF89A-F9B6-499D-8C5A-9DE01D5BDF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5/29/14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44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Copy Cataloging Made (Even) Easier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3505200"/>
            <a:ext cx="2438400" cy="1295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Calibri" pitchFamily="34" charset="0"/>
              </a:rPr>
              <a:t>Richard Wisneski</a:t>
            </a:r>
          </a:p>
          <a:p>
            <a:pPr algn="l"/>
            <a:r>
              <a:rPr lang="en-US" sz="2000" b="1" dirty="0" smtClean="0">
                <a:latin typeface="Calibri" pitchFamily="34" charset="0"/>
              </a:rPr>
              <a:t>OVGTSL Conference</a:t>
            </a:r>
          </a:p>
          <a:p>
            <a:pPr algn="l"/>
            <a:r>
              <a:rPr lang="en-US" sz="2000" b="1" dirty="0" smtClean="0">
                <a:latin typeface="Calibri" pitchFamily="34" charset="0"/>
              </a:rPr>
              <a:t>May 2014</a:t>
            </a:r>
          </a:p>
          <a:p>
            <a:endParaRPr lang="en-US" sz="2800" b="1" dirty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Export from the BIBLIOGRAPHIC List</a:t>
            </a:r>
          </a:p>
          <a:p>
            <a:r>
              <a:rPr lang="en-US" sz="2000" dirty="0" smtClean="0"/>
              <a:t>I’ve created a saved export that catalogers/students use for the export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MS Excel Work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Identify records with missing Call Numbers. Pull these and place on shelf for copy-catalogers. </a:t>
            </a:r>
            <a:endParaRPr lang="en-US" sz="2000" dirty="0"/>
          </a:p>
          <a:p>
            <a:pPr lvl="1"/>
            <a:r>
              <a:rPr lang="en-US" sz="1600" dirty="0" smtClean="0"/>
              <a:t>If copy-catalogers cannot find LC records, they pass item off to professional cataloger</a:t>
            </a:r>
            <a:endParaRPr lang="en-US" sz="2000" dirty="0" smtClean="0"/>
          </a:p>
          <a:p>
            <a:r>
              <a:rPr lang="en-US" sz="2000" dirty="0" smtClean="0"/>
              <a:t>For those with missing call numbers, pull up record from ITEM list, and delete the item record (since copy-catalogers will later use 949 field to bring in an ITEM record)</a:t>
            </a:r>
          </a:p>
          <a:p>
            <a:r>
              <a:rPr lang="en-US" sz="2000" dirty="0" smtClean="0"/>
              <a:t>For those with a note that says, for example “add to .b#”, or “notify NAME,” pull these and put on shelf for copy-cataloger. Also, remove these from the ITEM list in Millennium</a:t>
            </a:r>
          </a:p>
          <a:p>
            <a:r>
              <a:rPr lang="en-US" sz="2000" dirty="0" smtClean="0"/>
              <a:t>Look for any </a:t>
            </a:r>
            <a:r>
              <a:rPr lang="en-US" sz="2000" dirty="0" err="1" smtClean="0"/>
              <a:t>discrepencies</a:t>
            </a:r>
            <a:r>
              <a:rPr lang="en-US" sz="2000" dirty="0" smtClean="0"/>
              <a:t> in Location.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Location should match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Location. If not,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location, which is in ITEM record, will need to be changed via the ITEM list</a:t>
            </a:r>
          </a:p>
          <a:p>
            <a:pPr lvl="1"/>
            <a:r>
              <a:rPr lang="en-US" sz="1600" dirty="0" smtClean="0"/>
              <a:t>TIP: Sort by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column (Order Location), then sort by location in the ORDER list in Millennium. Will make this process go more quickly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More Excel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26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Go to Global Update in Millennium</a:t>
            </a:r>
          </a:p>
          <a:p>
            <a:r>
              <a:rPr lang="en-US" sz="2000" dirty="0" smtClean="0"/>
              <a:t>De-select Bibliographic and Select Order</a:t>
            </a:r>
          </a:p>
          <a:p>
            <a:r>
              <a:rPr lang="en-US" sz="2000" dirty="0" smtClean="0"/>
              <a:t>Change Index to Review</a:t>
            </a:r>
          </a:p>
          <a:p>
            <a:r>
              <a:rPr lang="en-US" sz="2000" dirty="0" smtClean="0"/>
              <a:t>Review file is your ORDER file</a:t>
            </a:r>
          </a:p>
          <a:p>
            <a:r>
              <a:rPr lang="en-US" sz="2000" dirty="0" smtClean="0"/>
              <a:t>Click Search</a:t>
            </a:r>
          </a:p>
          <a:p>
            <a:r>
              <a:rPr lang="en-US" sz="2000" dirty="0" smtClean="0"/>
              <a:t>Double-Click Purchase</a:t>
            </a:r>
            <a:endParaRPr lang="en-US" sz="2000" dirty="0"/>
          </a:p>
          <a:p>
            <a:r>
              <a:rPr lang="en-US" sz="2000" dirty="0" smtClean="0"/>
              <a:t>Click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tab, Command Input</a:t>
            </a:r>
          </a:p>
          <a:p>
            <a:r>
              <a:rPr lang="en-US" sz="2000" dirty="0"/>
              <a:t>click "Add"</a:t>
            </a:r>
          </a:p>
          <a:p>
            <a:r>
              <a:rPr lang="en-US" sz="2000" dirty="0" smtClean="0"/>
              <a:t>Select </a:t>
            </a:r>
            <a:r>
              <a:rPr lang="en-US" sz="2000" dirty="0"/>
              <a:t>"change fixed field" and OK</a:t>
            </a:r>
          </a:p>
          <a:p>
            <a:r>
              <a:rPr lang="en-US" sz="2000" dirty="0" smtClean="0"/>
              <a:t>Fixed</a:t>
            </a:r>
            <a:r>
              <a:rPr lang="en-US" sz="2000" dirty="0"/>
              <a:t>-length field: 17 RDATE</a:t>
            </a:r>
          </a:p>
          <a:p>
            <a:r>
              <a:rPr lang="en-US" sz="2000" dirty="0" smtClean="0"/>
              <a:t>Find</a:t>
            </a:r>
            <a:r>
              <a:rPr lang="en-US" sz="2000" dirty="0"/>
              <a:t>: &lt;any&gt; [NOTE: type it in exactly like this]</a:t>
            </a:r>
          </a:p>
          <a:p>
            <a:r>
              <a:rPr lang="en-US" sz="2000" dirty="0" smtClean="0"/>
              <a:t>Replace</a:t>
            </a:r>
            <a:r>
              <a:rPr lang="en-US" sz="2000" dirty="0"/>
              <a:t>: key in the date from the yellow sticky tab (N.B. type, for example 02-09-2014, NOT 2-9-2014</a:t>
            </a:r>
            <a:r>
              <a:rPr lang="en-US" sz="2000" dirty="0" smtClean="0"/>
              <a:t>). Click </a:t>
            </a:r>
            <a:r>
              <a:rPr lang="en-US" sz="2000" dirty="0"/>
              <a:t>OK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the "3. Preview tab"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Global Updates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51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Order Global Update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5943600" cy="37147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27432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9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Global Update, clear Command Input and return to first tab</a:t>
            </a:r>
          </a:p>
          <a:p>
            <a:r>
              <a:rPr lang="en-US" sz="2000" dirty="0" smtClean="0"/>
              <a:t>De-select Order and select Bibliographic</a:t>
            </a:r>
          </a:p>
          <a:p>
            <a:r>
              <a:rPr lang="en-US" sz="2000" dirty="0"/>
              <a:t>pull up your bib review file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the "2. command input" tab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Add</a:t>
            </a:r>
          </a:p>
          <a:p>
            <a:r>
              <a:rPr lang="en-US" sz="2000" dirty="0" smtClean="0"/>
              <a:t>Change </a:t>
            </a:r>
            <a:r>
              <a:rPr lang="en-US" sz="2000" dirty="0"/>
              <a:t>fixed-length field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ixed</a:t>
            </a:r>
            <a:r>
              <a:rPr lang="en-US" sz="2000" dirty="0"/>
              <a:t>-length field: 28 CAT DATE</a:t>
            </a:r>
          </a:p>
          <a:p>
            <a:r>
              <a:rPr lang="da-DK" sz="2000" dirty="0" smtClean="0"/>
              <a:t>Find</a:t>
            </a:r>
            <a:r>
              <a:rPr lang="da-DK" sz="2000" dirty="0"/>
              <a:t>: &lt;</a:t>
            </a:r>
            <a:r>
              <a:rPr lang="da-DK" sz="2000" dirty="0" err="1"/>
              <a:t>any</a:t>
            </a:r>
            <a:r>
              <a:rPr lang="da-DK" sz="2000" dirty="0"/>
              <a:t>&gt;</a:t>
            </a:r>
          </a:p>
          <a:p>
            <a:r>
              <a:rPr lang="da-DK" sz="2000" dirty="0" err="1" smtClean="0"/>
              <a:t>Replace</a:t>
            </a:r>
            <a:r>
              <a:rPr lang="da-DK" sz="2000" dirty="0"/>
              <a:t>: </a:t>
            </a:r>
            <a:r>
              <a:rPr lang="da-DK" sz="2000" dirty="0" err="1"/>
              <a:t>key</a:t>
            </a:r>
            <a:r>
              <a:rPr lang="da-DK" sz="2000" dirty="0"/>
              <a:t> in </a:t>
            </a:r>
            <a:r>
              <a:rPr lang="da-DK" sz="2000" dirty="0" err="1"/>
              <a:t>today's</a:t>
            </a:r>
            <a:r>
              <a:rPr lang="da-DK" sz="2000" dirty="0"/>
              <a:t> date (Has to </a:t>
            </a:r>
            <a:r>
              <a:rPr lang="da-DK" sz="2000" dirty="0" err="1"/>
              <a:t>be</a:t>
            </a:r>
            <a:r>
              <a:rPr lang="da-DK" sz="2000" dirty="0"/>
              <a:t> MM-DD-YYYY, so, for </a:t>
            </a:r>
            <a:r>
              <a:rPr lang="da-DK" sz="2000" dirty="0" err="1"/>
              <a:t>example</a:t>
            </a:r>
            <a:r>
              <a:rPr lang="da-DK" sz="2000" dirty="0"/>
              <a:t>, 02-09-2014, not 2-9-2014</a:t>
            </a:r>
            <a:r>
              <a:rPr lang="da-DK" sz="2000" dirty="0" smtClean="0"/>
              <a:t>). </a:t>
            </a:r>
            <a:r>
              <a:rPr lang="da-DK" sz="2000" dirty="0" err="1" smtClean="0"/>
              <a:t>Click</a:t>
            </a:r>
            <a:r>
              <a:rPr lang="da-DK" sz="2000" dirty="0"/>
              <a:t> </a:t>
            </a:r>
            <a:r>
              <a:rPr lang="da-DK" sz="2000" dirty="0" smtClean="0"/>
              <a:t>OK</a:t>
            </a:r>
            <a:endParaRPr lang="da-DK" sz="2000" dirty="0"/>
          </a:p>
          <a:p>
            <a:r>
              <a:rPr lang="da-DK" sz="2000" dirty="0" err="1" smtClean="0"/>
              <a:t>Click</a:t>
            </a:r>
            <a:r>
              <a:rPr lang="da-DK" sz="2000" dirty="0" smtClean="0"/>
              <a:t> </a:t>
            </a:r>
            <a:r>
              <a:rPr lang="da-DK" sz="2000" dirty="0" err="1" smtClean="0"/>
              <a:t>Add</a:t>
            </a:r>
            <a:endParaRPr lang="da-DK" sz="2000" dirty="0"/>
          </a:p>
          <a:p>
            <a:r>
              <a:rPr lang="da-DK" sz="2000" dirty="0" err="1" smtClean="0"/>
              <a:t>Insert</a:t>
            </a:r>
            <a:r>
              <a:rPr lang="da-DK" sz="2000" dirty="0" smtClean="0"/>
              <a:t> </a:t>
            </a:r>
            <a:r>
              <a:rPr lang="da-DK" sz="2000" dirty="0"/>
              <a:t>variable </a:t>
            </a:r>
            <a:r>
              <a:rPr lang="da-DK" sz="2000" dirty="0" err="1"/>
              <a:t>length</a:t>
            </a:r>
            <a:r>
              <a:rPr lang="da-DK" sz="2000" dirty="0"/>
              <a:t> </a:t>
            </a:r>
            <a:r>
              <a:rPr lang="da-DK" sz="2000" dirty="0" err="1"/>
              <a:t>field</a:t>
            </a:r>
            <a:r>
              <a:rPr lang="da-DK" sz="2000" dirty="0"/>
              <a:t>: FIELD GROUP TAG: y</a:t>
            </a:r>
          </a:p>
          <a:p>
            <a:r>
              <a:rPr lang="da-DK" sz="2000" dirty="0" smtClean="0"/>
              <a:t>MARC </a:t>
            </a:r>
            <a:r>
              <a:rPr lang="da-DK" sz="2000" dirty="0"/>
              <a:t>TAG: 951 _ _</a:t>
            </a:r>
          </a:p>
          <a:p>
            <a:r>
              <a:rPr lang="da-DK" sz="2000" dirty="0" smtClean="0"/>
              <a:t>DATA</a:t>
            </a:r>
            <a:r>
              <a:rPr lang="da-DK" sz="2000" dirty="0"/>
              <a:t>: 4-digit </a:t>
            </a:r>
            <a:r>
              <a:rPr lang="da-DK" sz="2000" dirty="0" err="1"/>
              <a:t>year</a:t>
            </a:r>
            <a:r>
              <a:rPr lang="da-DK" sz="2000" dirty="0"/>
              <a:t>, 2-digit </a:t>
            </a:r>
            <a:r>
              <a:rPr lang="da-DK" sz="2000" dirty="0" err="1"/>
              <a:t>month</a:t>
            </a:r>
            <a:r>
              <a:rPr lang="da-DK" sz="2000" dirty="0"/>
              <a:t>, </a:t>
            </a:r>
            <a:r>
              <a:rPr lang="da-DK" sz="2000" dirty="0" err="1"/>
              <a:t>your</a:t>
            </a:r>
            <a:r>
              <a:rPr lang="da-DK" sz="2000" dirty="0"/>
              <a:t> </a:t>
            </a:r>
            <a:r>
              <a:rPr lang="da-DK" sz="2000" dirty="0" err="1"/>
              <a:t>first</a:t>
            </a:r>
            <a:r>
              <a:rPr lang="da-DK" sz="2000" dirty="0"/>
              <a:t> </a:t>
            </a:r>
            <a:r>
              <a:rPr lang="da-DK" sz="2000" dirty="0" err="1"/>
              <a:t>name</a:t>
            </a:r>
            <a:r>
              <a:rPr lang="da-DK" sz="2000" dirty="0"/>
              <a:t> (</a:t>
            </a:r>
            <a:r>
              <a:rPr lang="da-DK" sz="2000" dirty="0" err="1"/>
              <a:t>e.g</a:t>
            </a:r>
            <a:r>
              <a:rPr lang="da-DK" sz="2000" dirty="0"/>
              <a:t>. 201402rich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Global Update on Bibliographic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247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Bibliographic Global Update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5943600" cy="37147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600" y="28194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Global Update, clear Command Input and return to first tab</a:t>
            </a:r>
          </a:p>
          <a:p>
            <a:r>
              <a:rPr lang="en-US" sz="2000" dirty="0" smtClean="0"/>
              <a:t>De-select Bibliographic and Select Item. Pull </a:t>
            </a:r>
            <a:r>
              <a:rPr lang="en-US" sz="2000" dirty="0"/>
              <a:t>up </a:t>
            </a:r>
            <a:r>
              <a:rPr lang="en-US" sz="2000" dirty="0" smtClean="0"/>
              <a:t>item </a:t>
            </a:r>
            <a:r>
              <a:rPr lang="en-US" sz="2000" dirty="0"/>
              <a:t>file</a:t>
            </a:r>
          </a:p>
          <a:p>
            <a:r>
              <a:rPr lang="en-US" sz="2000" dirty="0"/>
              <a:t>Create a new command input</a:t>
            </a:r>
          </a:p>
          <a:p>
            <a:r>
              <a:rPr lang="en-US" sz="2000" dirty="0" smtClean="0"/>
              <a:t>Insert </a:t>
            </a:r>
            <a:r>
              <a:rPr lang="en-US" sz="2000" dirty="0"/>
              <a:t>variable length field, OK.</a:t>
            </a:r>
          </a:p>
          <a:p>
            <a:r>
              <a:rPr lang="en-US" sz="2000" dirty="0" smtClean="0"/>
              <a:t>De</a:t>
            </a:r>
            <a:r>
              <a:rPr lang="en-US" sz="2000" dirty="0"/>
              <a:t>-select "MARC field". Field group tag: x. data; 4-digit year, 2-digit month, your first name (e.g. 201402rich)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Add</a:t>
            </a:r>
          </a:p>
          <a:p>
            <a:r>
              <a:rPr lang="en-US" sz="2000" dirty="0" smtClean="0"/>
              <a:t>Select </a:t>
            </a:r>
            <a:r>
              <a:rPr lang="en-US" sz="2000" dirty="0"/>
              <a:t>"change fixed-length field"</a:t>
            </a:r>
          </a:p>
          <a:p>
            <a:r>
              <a:rPr lang="en-US" sz="2000" dirty="0" smtClean="0"/>
              <a:t>Fixed</a:t>
            </a:r>
            <a:r>
              <a:rPr lang="en-US" sz="2000" dirty="0"/>
              <a:t>-length field: 88 STATUS</a:t>
            </a:r>
          </a:p>
          <a:p>
            <a:r>
              <a:rPr lang="en-US" sz="2000" dirty="0" smtClean="0"/>
              <a:t>Change </a:t>
            </a:r>
            <a:r>
              <a:rPr lang="en-US" sz="2000" dirty="0"/>
              <a:t>status to "check shelves"</a:t>
            </a:r>
          </a:p>
          <a:p>
            <a:r>
              <a:rPr lang="en-US" sz="2000" dirty="0" smtClean="0"/>
              <a:t>Click </a:t>
            </a:r>
            <a:r>
              <a:rPr lang="en-US" sz="2000" dirty="0"/>
              <a:t>Add</a:t>
            </a:r>
          </a:p>
          <a:p>
            <a:r>
              <a:rPr lang="en-US" sz="2000" dirty="0" smtClean="0"/>
              <a:t>Change </a:t>
            </a:r>
            <a:r>
              <a:rPr lang="en-US" sz="2000" dirty="0"/>
              <a:t>fixed field</a:t>
            </a:r>
          </a:p>
          <a:p>
            <a:r>
              <a:rPr lang="en-US" sz="2000" dirty="0" smtClean="0"/>
              <a:t>Fixed</a:t>
            </a:r>
            <a:r>
              <a:rPr lang="en-US" sz="2000" dirty="0"/>
              <a:t>-length field: 60 Suppress</a:t>
            </a:r>
          </a:p>
          <a:p>
            <a:r>
              <a:rPr lang="en-US" sz="2000" dirty="0" smtClean="0"/>
              <a:t>Find</a:t>
            </a:r>
            <a:r>
              <a:rPr lang="en-US" sz="2000" dirty="0"/>
              <a:t>: &lt;any&gt; replace: - DIS LOC &amp; CENT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Global Update on Item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5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Item</a:t>
            </a:r>
            <a:r>
              <a:rPr lang="en-US" sz="3600" dirty="0" smtClean="0"/>
              <a:t> Global Update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5943600" cy="37147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0" y="2667000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Review files are emptied</a:t>
            </a:r>
          </a:p>
          <a:p>
            <a:endParaRPr lang="en-US" sz="2000" dirty="0" smtClean="0"/>
          </a:p>
          <a:p>
            <a:r>
              <a:rPr lang="en-US" sz="2000" dirty="0" smtClean="0"/>
              <a:t>Processed books taken straight to sorting room</a:t>
            </a:r>
          </a:p>
          <a:p>
            <a:endParaRPr lang="en-US" sz="2000" dirty="0"/>
          </a:p>
          <a:p>
            <a:r>
              <a:rPr lang="en-US" sz="2000" dirty="0"/>
              <a:t>Students should have some familiarity with Excel</a:t>
            </a:r>
          </a:p>
          <a:p>
            <a:endParaRPr lang="en-US" sz="2000" dirty="0" smtClean="0"/>
          </a:p>
          <a:p>
            <a:r>
              <a:rPr lang="en-US" sz="2000" dirty="0" smtClean="0"/>
              <a:t>Copy catalogers and students can both do process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Average length of time to catalog a set of 25 books is one hour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347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702290"/>
            <a:ext cx="550926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228600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END – QUESTIONS?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81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Kelvin Smith Library works primarily with Ingram/Coutts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Cataloging services are through </a:t>
            </a:r>
            <a:r>
              <a:rPr lang="en-US" dirty="0" err="1" smtClean="0"/>
              <a:t>SkyRiver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Integrated Library System is Innovative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Bib, Item, and Order records are loaded when purchases first sent via </a:t>
            </a:r>
            <a:r>
              <a:rPr lang="en-US" dirty="0" err="1" smtClean="0"/>
              <a:t>Edifact</a:t>
            </a:r>
            <a:r>
              <a:rPr lang="en-US" dirty="0" smtClean="0"/>
              <a:t>, with Estimated Prices.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Records are later overlaid when material is received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Received, in descending order by Invoice number (checked by catalogers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Order records brought up in Millennium. Item record numbers associated with first and last are copied, then pasted into an ITEM list</a:t>
            </a:r>
            <a:endParaRPr lang="en-US" sz="2000" dirty="0" smtClean="0"/>
          </a:p>
          <a:p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See Invoice example</a:t>
            </a: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/>
              <a:t>i45084294 --&gt; relates to o6600451, the first order record on first invoice</a:t>
            </a:r>
          </a:p>
          <a:p>
            <a:r>
              <a:rPr lang="en-US" sz="2000" dirty="0"/>
              <a:t>i45084567 --&gt; relates to .o6601558, the last order record on the last invoice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Invoices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962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Item List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571625"/>
            <a:ext cx="5943600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8151" y="5715000"/>
            <a:ext cx="769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START item record number and STOP item record number </a:t>
            </a:r>
          </a:p>
        </p:txBody>
      </p:sp>
    </p:spTree>
    <p:extLst>
      <p:ext uri="{BB962C8B-B14F-4D97-AF65-F5344CB8AC3E}">
        <p14:creationId xmlns:p14="http://schemas.microsoft.com/office/powerpoint/2010/main" val="275491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Show Records tab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e-select first check box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Compare to invoice – make sure there is nothing missing or erroneously inserted</a:t>
            </a:r>
          </a:p>
          <a:p>
            <a:pPr marL="109728" indent="0">
              <a:buNone/>
            </a:pPr>
            <a:endParaRPr lang="en-US" sz="2000" dirty="0"/>
          </a:p>
          <a:p>
            <a:r>
              <a:rPr lang="en-US" sz="2000" dirty="0" smtClean="0"/>
              <a:t>Sort records – by BIB MARC 050 (to more easily identify missing LC call numbers later 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Item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81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Create a new list in Millennium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Change “Range to “Review”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Select Item List previously created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Click SEARCH (ignore warning that may come up)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/>
              <a:t>Sort records – by BIB MARC 050 (to more easily identify missing LC call numbers later </a:t>
            </a:r>
            <a:r>
              <a:rPr lang="en-US" sz="2000" dirty="0" smtClean="0"/>
              <a:t>on)</a:t>
            </a: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Bibliographic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659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962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Bibliographic </a:t>
            </a:r>
            <a:r>
              <a:rPr lang="en-US" sz="3600" dirty="0" smtClean="0"/>
              <a:t>List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571625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Create a new list in Millennium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Change “Range to “Review”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Select Bibliographic List previously created</a:t>
            </a:r>
          </a:p>
          <a:p>
            <a:pPr marL="109728" indent="0">
              <a:buNone/>
            </a:pPr>
            <a:endParaRPr lang="en-US" sz="2000" dirty="0" smtClean="0"/>
          </a:p>
          <a:p>
            <a:r>
              <a:rPr lang="en-US" sz="2000" dirty="0" smtClean="0"/>
              <a:t>Click SEARCH (ignore warning that may come up)</a:t>
            </a:r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Order List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962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1600" dirty="0"/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Order </a:t>
            </a:r>
            <a:r>
              <a:rPr lang="en-US" sz="3600" dirty="0" smtClean="0"/>
              <a:t>List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571625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1132</TotalTime>
  <Words>904</Words>
  <Application>Microsoft Macintosh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Copy Cataloging Made (Even) Easier</vt:lpstr>
      <vt:lpstr>Preliminaries</vt:lpstr>
      <vt:lpstr>Invoices</vt:lpstr>
      <vt:lpstr>Item List</vt:lpstr>
      <vt:lpstr>Item List</vt:lpstr>
      <vt:lpstr>Bibliographic List</vt:lpstr>
      <vt:lpstr>Bibliographic List</vt:lpstr>
      <vt:lpstr>Order List</vt:lpstr>
      <vt:lpstr>Order List</vt:lpstr>
      <vt:lpstr>MS Excel Work</vt:lpstr>
      <vt:lpstr>More Excel Work</vt:lpstr>
      <vt:lpstr>Global Updates</vt:lpstr>
      <vt:lpstr>Order Global Update</vt:lpstr>
      <vt:lpstr>Global Update on Bibliographic List</vt:lpstr>
      <vt:lpstr>Bibliographic Global Update</vt:lpstr>
      <vt:lpstr>Global Update on Item List</vt:lpstr>
      <vt:lpstr>Item Global Update</vt:lpstr>
      <vt:lpstr>Conclusion</vt:lpstr>
      <vt:lpstr>PowerPoint Presentation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Digital Humanities</dc:title>
  <dc:creator>rich</dc:creator>
  <cp:lastModifiedBy>H N</cp:lastModifiedBy>
  <cp:revision>82</cp:revision>
  <cp:lastPrinted>2014-01-15T19:58:32Z</cp:lastPrinted>
  <dcterms:created xsi:type="dcterms:W3CDTF">2011-10-11T12:36:57Z</dcterms:created>
  <dcterms:modified xsi:type="dcterms:W3CDTF">2014-05-29T15:44:19Z</dcterms:modified>
</cp:coreProperties>
</file>